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463" autoAdjust="0"/>
  </p:normalViewPr>
  <p:slideViewPr>
    <p:cSldViewPr snapToGrid="0">
      <p:cViewPr varScale="1">
        <p:scale>
          <a:sx n="71" d="100"/>
          <a:sy n="71" d="100"/>
        </p:scale>
        <p:origin x="110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ljuba\das\chrom\tabele%20i%20grafikoni\konc%20glukoze%20k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ljuba\das\chrom\tabele%20i%20grafikoni\konc%20glukoze%20k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sr-Latn-CS"/>
              <a:t>Kretanje</a:t>
            </a:r>
            <a:r>
              <a:rPr lang="sr-Latn-CS" baseline="0"/>
              <a:t> koncentracije glukoze</a:t>
            </a:r>
            <a:endParaRPr lang="en-US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kontrolna grupa teladi</c:v>
          </c:tx>
          <c:cat>
            <c:strRef>
              <c:f>'drugi test'!$B$3:$G$3</c:f>
              <c:strCache>
                <c:ptCount val="6"/>
                <c:pt idx="0">
                  <c:v>0.</c:v>
                </c:pt>
                <c:pt idx="1">
                  <c:v>15.</c:v>
                </c:pt>
                <c:pt idx="2">
                  <c:v>30.</c:v>
                </c:pt>
                <c:pt idx="3">
                  <c:v>60.</c:v>
                </c:pt>
                <c:pt idx="4">
                  <c:v>90.</c:v>
                </c:pt>
                <c:pt idx="5">
                  <c:v>120.</c:v>
                </c:pt>
              </c:strCache>
            </c:strRef>
          </c:cat>
          <c:val>
            <c:numRef>
              <c:f>'drugi test'!$B$7:$G$7</c:f>
              <c:numCache>
                <c:formatCode>General</c:formatCode>
                <c:ptCount val="6"/>
                <c:pt idx="0">
                  <c:v>4.3</c:v>
                </c:pt>
                <c:pt idx="1">
                  <c:v>11.8</c:v>
                </c:pt>
                <c:pt idx="2">
                  <c:v>9.4</c:v>
                </c:pt>
                <c:pt idx="3">
                  <c:v>8</c:v>
                </c:pt>
                <c:pt idx="4">
                  <c:v>6</c:v>
                </c:pt>
                <c:pt idx="5">
                  <c:v>4.5999999999999996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BF9-420C-8B8B-28C8D97451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7388928"/>
        <c:axId val="138085888"/>
      </c:lineChart>
      <c:catAx>
        <c:axId val="1773889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2000" b="1" dirty="0"/>
                  <a:t>m</a:t>
                </a:r>
                <a:r>
                  <a:rPr lang="sr-Latn-CS" sz="2000" b="1" dirty="0"/>
                  <a:t>inut</a:t>
                </a:r>
                <a:endParaRPr lang="en-US" sz="2000" b="1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38085888"/>
        <c:crosses val="autoZero"/>
        <c:auto val="1"/>
        <c:lblAlgn val="ctr"/>
        <c:lblOffset val="100"/>
        <c:noMultiLvlLbl val="0"/>
      </c:catAx>
      <c:valAx>
        <c:axId val="138085888"/>
        <c:scaling>
          <c:orientation val="minMax"/>
          <c:max val="14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sr-Latn-CS" sz="1600" baseline="0" dirty="0"/>
                  <a:t>koncentracija </a:t>
                </a:r>
              </a:p>
              <a:p>
                <a:pPr>
                  <a:defRPr/>
                </a:pPr>
                <a:r>
                  <a:rPr lang="sr-Latn-CS" sz="1600" baseline="0" dirty="0"/>
                  <a:t>glukioze mmol/l</a:t>
                </a:r>
                <a:endParaRPr lang="en-US" sz="16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73889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sr-Latn-CS"/>
              <a:t>Kretanje</a:t>
            </a:r>
            <a:r>
              <a:rPr lang="sr-Latn-CS" baseline="0"/>
              <a:t> koncentracije insulina</a:t>
            </a:r>
            <a:endParaRPr lang="en-US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kontrolna grupa teladi</c:v>
          </c:tx>
          <c:cat>
            <c:strRef>
              <c:f>'drugi test'!$B$3:$G$3</c:f>
              <c:strCache>
                <c:ptCount val="6"/>
                <c:pt idx="0">
                  <c:v>0.</c:v>
                </c:pt>
                <c:pt idx="1">
                  <c:v>15.</c:v>
                </c:pt>
                <c:pt idx="2">
                  <c:v>30.</c:v>
                </c:pt>
                <c:pt idx="3">
                  <c:v>60.</c:v>
                </c:pt>
                <c:pt idx="4">
                  <c:v>90.</c:v>
                </c:pt>
                <c:pt idx="5">
                  <c:v>120.</c:v>
                </c:pt>
              </c:strCache>
            </c:strRef>
          </c:cat>
          <c:val>
            <c:numRef>
              <c:f>'drugi test'!$B$8:$G$8</c:f>
              <c:numCache>
                <c:formatCode>General</c:formatCode>
                <c:ptCount val="6"/>
                <c:pt idx="0">
                  <c:v>18</c:v>
                </c:pt>
                <c:pt idx="1">
                  <c:v>71</c:v>
                </c:pt>
                <c:pt idx="2">
                  <c:v>62</c:v>
                </c:pt>
                <c:pt idx="3">
                  <c:v>51</c:v>
                </c:pt>
                <c:pt idx="4">
                  <c:v>52</c:v>
                </c:pt>
                <c:pt idx="5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65D-4CD2-9F08-9CE04E8DA2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864704"/>
        <c:axId val="9866624"/>
      </c:lineChart>
      <c:catAx>
        <c:axId val="98647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sr-Latn-CS" sz="2000" dirty="0"/>
                  <a:t>minut</a:t>
                </a:r>
                <a:endParaRPr lang="en-US" sz="20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866624"/>
        <c:crosses val="autoZero"/>
        <c:auto val="1"/>
        <c:lblAlgn val="ctr"/>
        <c:lblOffset val="100"/>
        <c:noMultiLvlLbl val="0"/>
      </c:catAx>
      <c:valAx>
        <c:axId val="986662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sr-Latn-CS" sz="2000" dirty="0"/>
                  <a:t>Koncentracija</a:t>
                </a:r>
                <a:r>
                  <a:rPr lang="sr-Latn-CS" sz="2000" baseline="0" dirty="0"/>
                  <a:t> insulina</a:t>
                </a:r>
                <a:endParaRPr lang="en-US" sz="20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8647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907CF-8B80-4146-B45A-C70611D7B36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BD2E3-4684-4ADE-B84F-8492C0FB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82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 smtClean="0"/>
              <a:t>Interestrusni</a:t>
            </a:r>
            <a:r>
              <a:rPr lang="sr-Latn-RS" baseline="0" dirty="0" smtClean="0"/>
              <a:t> interval se ne razlikuje značajno između gravidnih i negravidnih kuja</a:t>
            </a:r>
            <a:r>
              <a:rPr lang="sr-Latn-RS" baseline="0" smtClean="0"/>
              <a:t>. </a:t>
            </a:r>
          </a:p>
          <a:p>
            <a:r>
              <a:rPr lang="sr-Latn-RS" baseline="0" smtClean="0"/>
              <a:t>Koncentracija estrogena raste s kraja anestrusa i početka proestrusa. To je veoma važno, jer rast estrogena inhibira lučenje FSH i stimuliše lučenje LH. Budući da raste koncentracija LH, dolazi do njegovog vezivanja za folikule i, najpre, stimulacije luteinizacije folikula, odnosno, pretvaranja folikularnih u luteinske ćelije koje luče progesteron. Zbog toga su kuje jedina vrsta kod kojih konc. Progesterona raste za vreme estrusa.  Na početku estrusa dolazi i do ovulacije, a folikuli na jajniku ne kolabiraju, već su ispunjeni verovatno fol. tečnošću i i krvlju, a luteinizacija njihovog zida se nastavlja i nakon ovulacije i tada nastaje kompaktna lutealna masa koja će biti izvor progesterona tokom čitavog metestrusa ili graviditeta, koji kod kuja imaju jednako trajanje. </a:t>
            </a:r>
          </a:p>
          <a:p>
            <a:r>
              <a:rPr lang="sr-Latn-RS" b="1" baseline="0" smtClean="0"/>
              <a:t>Ovulacija</a:t>
            </a:r>
            <a:r>
              <a:rPr lang="sr-Latn-RS" baseline="0" smtClean="0"/>
              <a:t> se može javiti već u proestrusu (krajem proestrusa), ali se obično javlja u estrusu i to </a:t>
            </a:r>
            <a:r>
              <a:rPr lang="sr-Latn-RS" b="1" baseline="0" smtClean="0"/>
              <a:t>48 – 72 h nakon LH pika</a:t>
            </a:r>
            <a:r>
              <a:rPr lang="sr-Latn-RS" baseline="0" smtClean="0"/>
              <a:t>.</a:t>
            </a:r>
          </a:p>
          <a:p>
            <a:r>
              <a:rPr lang="sr-Latn-RS" baseline="0" smtClean="0"/>
              <a:t>Lažni graviditet se javlja na kraju metestrusa.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BD952-BB59-47A2-876A-E0FBB6B19C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0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smtClean="0"/>
              <a:t>Otok vulve</a:t>
            </a:r>
            <a:r>
              <a:rPr lang="sr-Latn-RS" baseline="0" smtClean="0"/>
              <a:t> je interesantnan – javlja se na početku proestrusa i često se koristi kao indikator ovulacije, jer se smatra da se otok vulve naglo povlači 48 časova pre ovulacije. </a:t>
            </a:r>
          </a:p>
          <a:p>
            <a:r>
              <a:rPr lang="sr-Latn-RS" baseline="0" smtClean="0"/>
              <a:t>Tokom proestrusa, kuje zaokupljaju pažnju mužjaka ali mu nedozvoljavaju parenje. </a:t>
            </a:r>
          </a:p>
          <a:p>
            <a:r>
              <a:rPr lang="sr-Latn-RS" baseline="0" smtClean="0"/>
              <a:t>Po definiciji, estrus je počeo onda kada je kuja prvi put dozvolila parenje mužjaku, a završio se onda kada je prvi put nakon toga to odbila.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BD952-BB59-47A2-876A-E0FBB6B19C9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765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BD952-BB59-47A2-876A-E0FBB6B19C9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502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CFEE-1364-4046-B78B-DDF27D43924F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59C5-BBDC-4F56-A7B2-A8AD1BB5E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62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CFEE-1364-4046-B78B-DDF27D43924F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59C5-BBDC-4F56-A7B2-A8AD1BB5E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49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CFEE-1364-4046-B78B-DDF27D43924F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59C5-BBDC-4F56-A7B2-A8AD1BB5E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11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CFEE-1364-4046-B78B-DDF27D43924F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59C5-BBDC-4F56-A7B2-A8AD1BB5E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004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CFEE-1364-4046-B78B-DDF27D43924F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59C5-BBDC-4F56-A7B2-A8AD1BB5E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CFEE-1364-4046-B78B-DDF27D43924F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59C5-BBDC-4F56-A7B2-A8AD1BB5E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03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CFEE-1364-4046-B78B-DDF27D43924F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59C5-BBDC-4F56-A7B2-A8AD1BB5E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080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CFEE-1364-4046-B78B-DDF27D43924F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59C5-BBDC-4F56-A7B2-A8AD1BB5E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1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CFEE-1364-4046-B78B-DDF27D43924F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59C5-BBDC-4F56-A7B2-A8AD1BB5E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92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CFEE-1364-4046-B78B-DDF27D43924F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59C5-BBDC-4F56-A7B2-A8AD1BB5E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71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CFEE-1364-4046-B78B-DDF27D43924F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59C5-BBDC-4F56-A7B2-A8AD1BB5E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67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CCFEE-1364-4046-B78B-DDF27D43924F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A59C5-BBDC-4F56-A7B2-A8AD1BB5E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1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8" y="4018005"/>
            <a:ext cx="2401311" cy="76448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71467" y="408580"/>
            <a:ext cx="4648200" cy="1371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r-Latn-RS" sz="2400" b="1" dirty="0" smtClean="0">
                <a:solidFill>
                  <a:srgbClr val="381850"/>
                </a:solidFill>
                <a:latin typeface="Garamond" pitchFamily="18" charset="0"/>
              </a:rPr>
              <a:t>Univerzitet u Beogradu </a:t>
            </a:r>
          </a:p>
          <a:p>
            <a:pPr algn="ctr"/>
            <a:r>
              <a:rPr lang="sr-Latn-RS" sz="2400" b="1" dirty="0" smtClean="0">
                <a:solidFill>
                  <a:srgbClr val="381850"/>
                </a:solidFill>
                <a:latin typeface="Garamond" pitchFamily="18" charset="0"/>
              </a:rPr>
              <a:t>Fakultet veterinarske medicine</a:t>
            </a:r>
          </a:p>
          <a:p>
            <a:pPr algn="ctr"/>
            <a:r>
              <a:rPr lang="sr-Latn-RS" sz="2400" b="1" dirty="0" smtClean="0">
                <a:solidFill>
                  <a:srgbClr val="381850"/>
                </a:solidFill>
                <a:latin typeface="Garamond" pitchFamily="18" charset="0"/>
              </a:rPr>
              <a:t>Katedra za fiziologiju i biohemiju</a:t>
            </a:r>
            <a:endParaRPr lang="en-US" sz="2400" b="1" dirty="0">
              <a:solidFill>
                <a:srgbClr val="381850"/>
              </a:solidFill>
              <a:latin typeface="Garamond" pitchFamily="18" charset="0"/>
            </a:endParaRPr>
          </a:p>
        </p:txBody>
      </p:sp>
      <p:pic>
        <p:nvPicPr>
          <p:cNvPr id="7" name="Picture 6" descr="FV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550" y="227092"/>
            <a:ext cx="1750008" cy="175000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667612" y="2005279"/>
            <a:ext cx="2590800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Vežba V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71467" y="2691078"/>
            <a:ext cx="10183091" cy="1297431"/>
          </a:xfrm>
          <a:prstGeom prst="roundRect">
            <a:avLst/>
          </a:prstGeom>
          <a:solidFill>
            <a:schemeClr val="bg1">
              <a:alpha val="66000"/>
            </a:schemeClr>
          </a:solidFill>
          <a:ln w="38100"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4000" b="1" dirty="0" smtClean="0">
                <a:solidFill>
                  <a:srgbClr val="381850"/>
                </a:solidFill>
                <a:latin typeface="Garamond" pitchFamily="18" charset="0"/>
              </a:rPr>
              <a:t>Određivanje</a:t>
            </a:r>
            <a:r>
              <a:rPr lang="en-US" sz="4000" b="1" dirty="0" smtClean="0">
                <a:solidFill>
                  <a:srgbClr val="381850"/>
                </a:solidFill>
                <a:latin typeface="Garamond" pitchFamily="18" charset="0"/>
              </a:rPr>
              <a:t> faze </a:t>
            </a:r>
            <a:r>
              <a:rPr lang="sr-Latn-RS" sz="4000" b="1" dirty="0" smtClean="0">
                <a:solidFill>
                  <a:srgbClr val="381850"/>
                </a:solidFill>
                <a:latin typeface="Garamond" pitchFamily="18" charset="0"/>
              </a:rPr>
              <a:t>polnog </a:t>
            </a:r>
            <a:r>
              <a:rPr lang="sr-Latn-RS" sz="4000" b="1" smtClean="0">
                <a:solidFill>
                  <a:srgbClr val="381850"/>
                </a:solidFill>
                <a:latin typeface="Garamond" pitchFamily="18" charset="0"/>
              </a:rPr>
              <a:t>ciklusa kuja</a:t>
            </a:r>
          </a:p>
          <a:p>
            <a:pPr algn="ctr"/>
            <a:r>
              <a:rPr lang="sr-Latn-RS" sz="4000" b="1" smtClean="0">
                <a:solidFill>
                  <a:srgbClr val="381850"/>
                </a:solidFill>
                <a:latin typeface="Garamond" pitchFamily="18" charset="0"/>
              </a:rPr>
              <a:t>Glikemija – mehanizmi regulacije</a:t>
            </a:r>
            <a:endParaRPr lang="sr-Latn-RS" sz="4000" b="1" dirty="0" smtClean="0">
              <a:solidFill>
                <a:srgbClr val="381850"/>
              </a:solidFill>
              <a:latin typeface="Garamond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89" y="3988509"/>
            <a:ext cx="5928140" cy="3263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59333" y="4141054"/>
            <a:ext cx="2306856" cy="322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5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6" r="26250"/>
          <a:stretch/>
        </p:blipFill>
        <p:spPr>
          <a:xfrm rot="5400000">
            <a:off x="2683676" y="-808208"/>
            <a:ext cx="6858002" cy="847441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67620" y="299977"/>
            <a:ext cx="7058979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Pravljenje i bojenje vaginalnog razmaza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12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01" y="0"/>
            <a:ext cx="10038499" cy="752887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459581" y="2519299"/>
            <a:ext cx="1195423" cy="121573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45161" y="2516676"/>
            <a:ext cx="1195423" cy="1215731"/>
          </a:xfrm>
          <a:prstGeom prst="ellipse">
            <a:avLst/>
          </a:prstGeom>
          <a:noFill/>
          <a:ln>
            <a:solidFill>
              <a:srgbClr val="734A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122858" y="2516677"/>
            <a:ext cx="1195423" cy="1215731"/>
          </a:xfrm>
          <a:prstGeom prst="ellipse">
            <a:avLst/>
          </a:prstGeom>
          <a:noFill/>
          <a:ln>
            <a:solidFill>
              <a:srgbClr val="4A4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7" idx="4"/>
          </p:cNvCxnSpPr>
          <p:nvPr/>
        </p:nvCxnSpPr>
        <p:spPr>
          <a:xfrm flipH="1">
            <a:off x="3057292" y="3735030"/>
            <a:ext cx="1" cy="80722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34525" y="4570646"/>
            <a:ext cx="1845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Fiksativ</a:t>
            </a:r>
          </a:p>
          <a:p>
            <a:pPr algn="ctr"/>
            <a:r>
              <a:rPr lang="sr-Latn-RS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(metanol)</a:t>
            </a:r>
            <a:endParaRPr lang="en-US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2" name="Straight Arrow Connector 11"/>
          <p:cNvCxnSpPr>
            <a:stCxn id="8" idx="0"/>
          </p:cNvCxnSpPr>
          <p:nvPr/>
        </p:nvCxnSpPr>
        <p:spPr>
          <a:xfrm flipH="1" flipV="1">
            <a:off x="4442872" y="1769686"/>
            <a:ext cx="1" cy="746990"/>
          </a:xfrm>
          <a:prstGeom prst="straightConnector1">
            <a:avLst/>
          </a:prstGeom>
          <a:ln w="28575">
            <a:solidFill>
              <a:srgbClr val="734A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32120" y="1125235"/>
            <a:ext cx="2421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mtClean="0">
                <a:solidFill>
                  <a:srgbClr val="734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Eozinofilna</a:t>
            </a:r>
          </a:p>
          <a:p>
            <a:pPr algn="ctr"/>
            <a:r>
              <a:rPr lang="sr-Latn-RS" smtClean="0">
                <a:solidFill>
                  <a:srgbClr val="734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(crvena) boja</a:t>
            </a:r>
            <a:endParaRPr lang="en-US">
              <a:solidFill>
                <a:srgbClr val="734A5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720569" y="3732408"/>
            <a:ext cx="0" cy="806210"/>
          </a:xfrm>
          <a:prstGeom prst="straightConnector1">
            <a:avLst/>
          </a:prstGeom>
          <a:ln w="28575">
            <a:solidFill>
              <a:srgbClr val="4A49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20303" y="4570646"/>
            <a:ext cx="2200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mtClean="0">
                <a:solidFill>
                  <a:srgbClr val="4A495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Bazofilna</a:t>
            </a:r>
          </a:p>
          <a:p>
            <a:pPr algn="ctr"/>
            <a:r>
              <a:rPr lang="sr-Latn-RS" smtClean="0">
                <a:solidFill>
                  <a:srgbClr val="4A495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(plava) boja</a:t>
            </a:r>
            <a:endParaRPr lang="en-US">
              <a:solidFill>
                <a:srgbClr val="4A495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67620" y="299977"/>
            <a:ext cx="7058979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Pravljenje i bojenje vaginalnog razmaza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27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F28B7A-C116-4226-BA3D-C17FEF19B5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53" y="0"/>
            <a:ext cx="9177318" cy="688298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67620" y="299977"/>
            <a:ext cx="7058979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Pravljenje i bojenje vaginalnog razmaza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9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6936ED-F8FF-404B-9330-DDCA2ABC7C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6738" r="16897" b="5357"/>
          <a:stretch/>
        </p:blipFill>
        <p:spPr>
          <a:xfrm>
            <a:off x="1529269" y="0"/>
            <a:ext cx="9160503" cy="687037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67620" y="299977"/>
            <a:ext cx="7058979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Pravljenje i bojenje vaginalnog razmaza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24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597B6A-62A9-4FD6-99B5-9F680EF319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" t="15693" r="10631"/>
          <a:stretch/>
        </p:blipFill>
        <p:spPr>
          <a:xfrm>
            <a:off x="1611085" y="0"/>
            <a:ext cx="8980715" cy="686569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67620" y="299977"/>
            <a:ext cx="7058979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Pravljenje i bojenje vaginalnog razmaza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3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FD4A66-2CD4-40B7-BD8E-B112408B9C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6680" y="852566"/>
            <a:ext cx="6863353" cy="51475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67620" y="299977"/>
            <a:ext cx="7058979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Pravljenje i bojenje vaginalnog razmaza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5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647290" y="4071399"/>
            <a:ext cx="524786" cy="1033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 rot="150575">
            <a:off x="1479846" y="1330824"/>
            <a:ext cx="9585689" cy="52481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44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Koje ćelije se mogu videti na razmazu?</a:t>
            </a:r>
            <a:endParaRPr lang="sr-Latn-RS" sz="4400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0" y="2458605"/>
            <a:ext cx="12075036" cy="4192569"/>
            <a:chOff x="7546" y="1514225"/>
            <a:chExt cx="12075036" cy="4192569"/>
          </a:xfrm>
        </p:grpSpPr>
        <p:grpSp>
          <p:nvGrpSpPr>
            <p:cNvPr id="44" name="Group 43"/>
            <p:cNvGrpSpPr/>
            <p:nvPr/>
          </p:nvGrpSpPr>
          <p:grpSpPr>
            <a:xfrm>
              <a:off x="258074" y="3673441"/>
              <a:ext cx="1173149" cy="1149773"/>
              <a:chOff x="1053226" y="3673441"/>
              <a:chExt cx="1173149" cy="1149773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1053226" y="3673441"/>
                <a:ext cx="1173149" cy="1149773"/>
              </a:xfrm>
              <a:prstGeom prst="ellipse">
                <a:avLst/>
              </a:prstGeom>
              <a:solidFill>
                <a:srgbClr val="B07CBB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1147738" y="3792112"/>
                <a:ext cx="984124" cy="912429"/>
              </a:xfrm>
              <a:prstGeom prst="ellipse">
                <a:avLst/>
              </a:prstGeom>
              <a:solidFill>
                <a:srgbClr val="8B15AC"/>
              </a:solidFill>
              <a:ln>
                <a:solidFill>
                  <a:srgbClr val="8B15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Rounded Rectangle 44"/>
            <p:cNvSpPr/>
            <p:nvPr/>
          </p:nvSpPr>
          <p:spPr>
            <a:xfrm>
              <a:off x="7546" y="5135051"/>
              <a:ext cx="1674203" cy="524815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2400" b="1" dirty="0" smtClean="0">
                  <a:solidFill>
                    <a:srgbClr val="8B15AC"/>
                  </a:solidFill>
                  <a:latin typeface="Garamond" panose="02020404030301010803" pitchFamily="18" charset="0"/>
                </a:rPr>
                <a:t>Bazalne ćelije</a:t>
              </a:r>
              <a:endParaRPr lang="sr-Latn-RS" sz="2400" b="1" dirty="0">
                <a:solidFill>
                  <a:srgbClr val="8B15AC"/>
                </a:solidFill>
                <a:latin typeface="Garamond" panose="02020404030301010803" pitchFamily="18" charset="0"/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1845926" y="3380801"/>
              <a:ext cx="1428232" cy="1442413"/>
              <a:chOff x="1951112" y="3527119"/>
              <a:chExt cx="1428232" cy="1442413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1951112" y="3527119"/>
                <a:ext cx="1428232" cy="1442413"/>
              </a:xfrm>
              <a:prstGeom prst="ellipse">
                <a:avLst/>
              </a:prstGeom>
              <a:solidFill>
                <a:srgbClr val="B07CBB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2118251" y="3910785"/>
                <a:ext cx="984124" cy="912429"/>
              </a:xfrm>
              <a:prstGeom prst="ellipse">
                <a:avLst/>
              </a:prstGeom>
              <a:solidFill>
                <a:srgbClr val="991EBB"/>
              </a:solidFill>
              <a:ln>
                <a:solidFill>
                  <a:srgbClr val="8B15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Rounded Rectangle 46"/>
            <p:cNvSpPr/>
            <p:nvPr/>
          </p:nvSpPr>
          <p:spPr>
            <a:xfrm>
              <a:off x="1494552" y="5135050"/>
              <a:ext cx="2130980" cy="524815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2400" b="1" dirty="0" smtClean="0">
                  <a:solidFill>
                    <a:srgbClr val="8B15AC"/>
                  </a:solidFill>
                  <a:latin typeface="Garamond" panose="02020404030301010803" pitchFamily="18" charset="0"/>
                </a:rPr>
                <a:t>Parabazalne ćelije</a:t>
              </a:r>
              <a:endParaRPr lang="sr-Latn-RS" sz="2400" b="1" dirty="0">
                <a:solidFill>
                  <a:srgbClr val="8B15AC"/>
                </a:solidFill>
                <a:latin typeface="Garamond" panose="02020404030301010803" pitchFamily="18" charset="0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3688861" y="3199444"/>
              <a:ext cx="1643284" cy="1623770"/>
              <a:chOff x="3899233" y="3436440"/>
              <a:chExt cx="1643284" cy="1623770"/>
            </a:xfrm>
          </p:grpSpPr>
          <p:sp>
            <p:nvSpPr>
              <p:cNvPr id="60" name="Freeform 59"/>
              <p:cNvSpPr/>
              <p:nvPr/>
            </p:nvSpPr>
            <p:spPr>
              <a:xfrm>
                <a:off x="3899233" y="3436440"/>
                <a:ext cx="1643284" cy="1623770"/>
              </a:xfrm>
              <a:custGeom>
                <a:avLst/>
                <a:gdLst>
                  <a:gd name="connsiteX0" fmla="*/ 397310 w 1941297"/>
                  <a:gd name="connsiteY0" fmla="*/ 419724 h 1888761"/>
                  <a:gd name="connsiteX1" fmla="*/ 457270 w 1941297"/>
                  <a:gd name="connsiteY1" fmla="*/ 284813 h 1888761"/>
                  <a:gd name="connsiteX2" fmla="*/ 472261 w 1941297"/>
                  <a:gd name="connsiteY2" fmla="*/ 239842 h 1888761"/>
                  <a:gd name="connsiteX3" fmla="*/ 502241 w 1941297"/>
                  <a:gd name="connsiteY3" fmla="*/ 194872 h 1888761"/>
                  <a:gd name="connsiteX4" fmla="*/ 517231 w 1941297"/>
                  <a:gd name="connsiteY4" fmla="*/ 149902 h 1888761"/>
                  <a:gd name="connsiteX5" fmla="*/ 637152 w 1941297"/>
                  <a:gd name="connsiteY5" fmla="*/ 89941 h 1888761"/>
                  <a:gd name="connsiteX6" fmla="*/ 682123 w 1941297"/>
                  <a:gd name="connsiteY6" fmla="*/ 74951 h 1888761"/>
                  <a:gd name="connsiteX7" fmla="*/ 847015 w 1941297"/>
                  <a:gd name="connsiteY7" fmla="*/ 29980 h 1888761"/>
                  <a:gd name="connsiteX8" fmla="*/ 891985 w 1941297"/>
                  <a:gd name="connsiteY8" fmla="*/ 14990 h 1888761"/>
                  <a:gd name="connsiteX9" fmla="*/ 936956 w 1941297"/>
                  <a:gd name="connsiteY9" fmla="*/ 0 h 1888761"/>
                  <a:gd name="connsiteX10" fmla="*/ 1296720 w 1941297"/>
                  <a:gd name="connsiteY10" fmla="*/ 14990 h 1888761"/>
                  <a:gd name="connsiteX11" fmla="*/ 1431631 w 1941297"/>
                  <a:gd name="connsiteY11" fmla="*/ 29980 h 1888761"/>
                  <a:gd name="connsiteX12" fmla="*/ 1521572 w 1941297"/>
                  <a:gd name="connsiteY12" fmla="*/ 59961 h 1888761"/>
                  <a:gd name="connsiteX13" fmla="*/ 1566543 w 1941297"/>
                  <a:gd name="connsiteY13" fmla="*/ 74951 h 1888761"/>
                  <a:gd name="connsiteX14" fmla="*/ 1686464 w 1941297"/>
                  <a:gd name="connsiteY14" fmla="*/ 164892 h 1888761"/>
                  <a:gd name="connsiteX15" fmla="*/ 1716444 w 1941297"/>
                  <a:gd name="connsiteY15" fmla="*/ 209862 h 1888761"/>
                  <a:gd name="connsiteX16" fmla="*/ 1761415 w 1941297"/>
                  <a:gd name="connsiteY16" fmla="*/ 254833 h 1888761"/>
                  <a:gd name="connsiteX17" fmla="*/ 1851356 w 1941297"/>
                  <a:gd name="connsiteY17" fmla="*/ 374754 h 1888761"/>
                  <a:gd name="connsiteX18" fmla="*/ 1896326 w 1941297"/>
                  <a:gd name="connsiteY18" fmla="*/ 389744 h 1888761"/>
                  <a:gd name="connsiteX19" fmla="*/ 1926307 w 1941297"/>
                  <a:gd name="connsiteY19" fmla="*/ 524656 h 1888761"/>
                  <a:gd name="connsiteX20" fmla="*/ 1941297 w 1941297"/>
                  <a:gd name="connsiteY20" fmla="*/ 644577 h 1888761"/>
                  <a:gd name="connsiteX21" fmla="*/ 1926307 w 1941297"/>
                  <a:gd name="connsiteY21" fmla="*/ 1124262 h 1888761"/>
                  <a:gd name="connsiteX22" fmla="*/ 1911316 w 1941297"/>
                  <a:gd name="connsiteY22" fmla="*/ 1169233 h 1888761"/>
                  <a:gd name="connsiteX23" fmla="*/ 1881336 w 1941297"/>
                  <a:gd name="connsiteY23" fmla="*/ 1304144 h 1888761"/>
                  <a:gd name="connsiteX24" fmla="*/ 1836366 w 1941297"/>
                  <a:gd name="connsiteY24" fmla="*/ 1409075 h 1888761"/>
                  <a:gd name="connsiteX25" fmla="*/ 1821375 w 1941297"/>
                  <a:gd name="connsiteY25" fmla="*/ 1499016 h 1888761"/>
                  <a:gd name="connsiteX26" fmla="*/ 1701454 w 1941297"/>
                  <a:gd name="connsiteY26" fmla="*/ 1558977 h 1888761"/>
                  <a:gd name="connsiteX27" fmla="*/ 1611513 w 1941297"/>
                  <a:gd name="connsiteY27" fmla="*/ 1588957 h 1888761"/>
                  <a:gd name="connsiteX28" fmla="*/ 1491592 w 1941297"/>
                  <a:gd name="connsiteY28" fmla="*/ 1618938 h 1888761"/>
                  <a:gd name="connsiteX29" fmla="*/ 1401651 w 1941297"/>
                  <a:gd name="connsiteY29" fmla="*/ 1648918 h 1888761"/>
                  <a:gd name="connsiteX30" fmla="*/ 1356680 w 1941297"/>
                  <a:gd name="connsiteY30" fmla="*/ 1663908 h 1888761"/>
                  <a:gd name="connsiteX31" fmla="*/ 1296720 w 1941297"/>
                  <a:gd name="connsiteY31" fmla="*/ 1693888 h 1888761"/>
                  <a:gd name="connsiteX32" fmla="*/ 1251749 w 1941297"/>
                  <a:gd name="connsiteY32" fmla="*/ 1723869 h 1888761"/>
                  <a:gd name="connsiteX33" fmla="*/ 1176798 w 1941297"/>
                  <a:gd name="connsiteY33" fmla="*/ 1753849 h 1888761"/>
                  <a:gd name="connsiteX34" fmla="*/ 1116838 w 1941297"/>
                  <a:gd name="connsiteY34" fmla="*/ 1783829 h 1888761"/>
                  <a:gd name="connsiteX35" fmla="*/ 966936 w 1941297"/>
                  <a:gd name="connsiteY35" fmla="*/ 1828800 h 1888761"/>
                  <a:gd name="connsiteX36" fmla="*/ 832025 w 1941297"/>
                  <a:gd name="connsiteY36" fmla="*/ 1858780 h 1888761"/>
                  <a:gd name="connsiteX37" fmla="*/ 772064 w 1941297"/>
                  <a:gd name="connsiteY37" fmla="*/ 1873770 h 1888761"/>
                  <a:gd name="connsiteX38" fmla="*/ 622162 w 1941297"/>
                  <a:gd name="connsiteY38" fmla="*/ 1888761 h 1888761"/>
                  <a:gd name="connsiteX39" fmla="*/ 442280 w 1941297"/>
                  <a:gd name="connsiteY39" fmla="*/ 1858780 h 1888761"/>
                  <a:gd name="connsiteX40" fmla="*/ 337349 w 1941297"/>
                  <a:gd name="connsiteY40" fmla="*/ 1798820 h 1888761"/>
                  <a:gd name="connsiteX41" fmla="*/ 292379 w 1941297"/>
                  <a:gd name="connsiteY41" fmla="*/ 1783829 h 1888761"/>
                  <a:gd name="connsiteX42" fmla="*/ 217428 w 1941297"/>
                  <a:gd name="connsiteY42" fmla="*/ 1723869 h 1888761"/>
                  <a:gd name="connsiteX43" fmla="*/ 127487 w 1941297"/>
                  <a:gd name="connsiteY43" fmla="*/ 1693888 h 1888761"/>
                  <a:gd name="connsiteX44" fmla="*/ 67526 w 1941297"/>
                  <a:gd name="connsiteY44" fmla="*/ 1618938 h 1888761"/>
                  <a:gd name="connsiteX45" fmla="*/ 37546 w 1941297"/>
                  <a:gd name="connsiteY45" fmla="*/ 1573967 h 1888761"/>
                  <a:gd name="connsiteX46" fmla="*/ 22556 w 1941297"/>
                  <a:gd name="connsiteY46" fmla="*/ 1514006 h 1888761"/>
                  <a:gd name="connsiteX47" fmla="*/ 22556 w 1941297"/>
                  <a:gd name="connsiteY47" fmla="*/ 944380 h 1888761"/>
                  <a:gd name="connsiteX48" fmla="*/ 37546 w 1941297"/>
                  <a:gd name="connsiteY48" fmla="*/ 899410 h 1888761"/>
                  <a:gd name="connsiteX49" fmla="*/ 52536 w 1941297"/>
                  <a:gd name="connsiteY49" fmla="*/ 824459 h 1888761"/>
                  <a:gd name="connsiteX50" fmla="*/ 142477 w 1941297"/>
                  <a:gd name="connsiteY50" fmla="*/ 614597 h 1888761"/>
                  <a:gd name="connsiteX51" fmla="*/ 172457 w 1941297"/>
                  <a:gd name="connsiteY51" fmla="*/ 494675 h 1888761"/>
                  <a:gd name="connsiteX52" fmla="*/ 232418 w 1941297"/>
                  <a:gd name="connsiteY52" fmla="*/ 404734 h 1888761"/>
                  <a:gd name="connsiteX53" fmla="*/ 262398 w 1941297"/>
                  <a:gd name="connsiteY53" fmla="*/ 359764 h 1888761"/>
                  <a:gd name="connsiteX54" fmla="*/ 337349 w 1941297"/>
                  <a:gd name="connsiteY54" fmla="*/ 299803 h 1888761"/>
                  <a:gd name="connsiteX55" fmla="*/ 427290 w 1941297"/>
                  <a:gd name="connsiteY55" fmla="*/ 269823 h 1888761"/>
                  <a:gd name="connsiteX56" fmla="*/ 487251 w 1941297"/>
                  <a:gd name="connsiteY56" fmla="*/ 239842 h 1888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941297" h="1888761">
                    <a:moveTo>
                      <a:pt x="397310" y="419724"/>
                    </a:moveTo>
                    <a:cubicBezTo>
                      <a:pt x="429644" y="193385"/>
                      <a:pt x="375357" y="387203"/>
                      <a:pt x="457270" y="284813"/>
                    </a:cubicBezTo>
                    <a:cubicBezTo>
                      <a:pt x="467141" y="272474"/>
                      <a:pt x="465194" y="253975"/>
                      <a:pt x="472261" y="239842"/>
                    </a:cubicBezTo>
                    <a:cubicBezTo>
                      <a:pt x="480318" y="223728"/>
                      <a:pt x="494184" y="210986"/>
                      <a:pt x="502241" y="194872"/>
                    </a:cubicBezTo>
                    <a:cubicBezTo>
                      <a:pt x="509307" y="180739"/>
                      <a:pt x="509102" y="163451"/>
                      <a:pt x="517231" y="149902"/>
                    </a:cubicBezTo>
                    <a:cubicBezTo>
                      <a:pt x="543395" y="106295"/>
                      <a:pt x="592303" y="104891"/>
                      <a:pt x="637152" y="89941"/>
                    </a:cubicBezTo>
                    <a:cubicBezTo>
                      <a:pt x="652142" y="84944"/>
                      <a:pt x="666629" y="78050"/>
                      <a:pt x="682123" y="74951"/>
                    </a:cubicBezTo>
                    <a:cubicBezTo>
                      <a:pt x="788064" y="53763"/>
                      <a:pt x="732901" y="68019"/>
                      <a:pt x="847015" y="29980"/>
                    </a:cubicBezTo>
                    <a:lnTo>
                      <a:pt x="891985" y="14990"/>
                    </a:lnTo>
                    <a:lnTo>
                      <a:pt x="936956" y="0"/>
                    </a:lnTo>
                    <a:lnTo>
                      <a:pt x="1296720" y="14990"/>
                    </a:lnTo>
                    <a:cubicBezTo>
                      <a:pt x="1341884" y="17727"/>
                      <a:pt x="1387263" y="21106"/>
                      <a:pt x="1431631" y="29980"/>
                    </a:cubicBezTo>
                    <a:cubicBezTo>
                      <a:pt x="1462619" y="36178"/>
                      <a:pt x="1491592" y="49967"/>
                      <a:pt x="1521572" y="59961"/>
                    </a:cubicBezTo>
                    <a:lnTo>
                      <a:pt x="1566543" y="74951"/>
                    </a:lnTo>
                    <a:cubicBezTo>
                      <a:pt x="1607655" y="102358"/>
                      <a:pt x="1654771" y="125275"/>
                      <a:pt x="1686464" y="164892"/>
                    </a:cubicBezTo>
                    <a:cubicBezTo>
                      <a:pt x="1697718" y="178960"/>
                      <a:pt x="1704911" y="196022"/>
                      <a:pt x="1716444" y="209862"/>
                    </a:cubicBezTo>
                    <a:cubicBezTo>
                      <a:pt x="1730016" y="226148"/>
                      <a:pt x="1748400" y="238099"/>
                      <a:pt x="1761415" y="254833"/>
                    </a:cubicBezTo>
                    <a:cubicBezTo>
                      <a:pt x="1767930" y="263209"/>
                      <a:pt x="1819934" y="355901"/>
                      <a:pt x="1851356" y="374754"/>
                    </a:cubicBezTo>
                    <a:cubicBezTo>
                      <a:pt x="1864905" y="382883"/>
                      <a:pt x="1881336" y="384747"/>
                      <a:pt x="1896326" y="389744"/>
                    </a:cubicBezTo>
                    <a:cubicBezTo>
                      <a:pt x="1908260" y="437482"/>
                      <a:pt x="1918696" y="475187"/>
                      <a:pt x="1926307" y="524656"/>
                    </a:cubicBezTo>
                    <a:cubicBezTo>
                      <a:pt x="1932433" y="564472"/>
                      <a:pt x="1936300" y="604603"/>
                      <a:pt x="1941297" y="644577"/>
                    </a:cubicBezTo>
                    <a:cubicBezTo>
                      <a:pt x="1936300" y="804472"/>
                      <a:pt x="1935434" y="964550"/>
                      <a:pt x="1926307" y="1124262"/>
                    </a:cubicBezTo>
                    <a:cubicBezTo>
                      <a:pt x="1925406" y="1140038"/>
                      <a:pt x="1915148" y="1153904"/>
                      <a:pt x="1911316" y="1169233"/>
                    </a:cubicBezTo>
                    <a:cubicBezTo>
                      <a:pt x="1904193" y="1197726"/>
                      <a:pt x="1892877" y="1273367"/>
                      <a:pt x="1881336" y="1304144"/>
                    </a:cubicBezTo>
                    <a:cubicBezTo>
                      <a:pt x="1856339" y="1370805"/>
                      <a:pt x="1849903" y="1348162"/>
                      <a:pt x="1836366" y="1409075"/>
                    </a:cubicBezTo>
                    <a:cubicBezTo>
                      <a:pt x="1829772" y="1438745"/>
                      <a:pt x="1832047" y="1470557"/>
                      <a:pt x="1821375" y="1499016"/>
                    </a:cubicBezTo>
                    <a:cubicBezTo>
                      <a:pt x="1806424" y="1538885"/>
                      <a:pt x="1721231" y="1552385"/>
                      <a:pt x="1701454" y="1558977"/>
                    </a:cubicBezTo>
                    <a:lnTo>
                      <a:pt x="1611513" y="1588957"/>
                    </a:lnTo>
                    <a:cubicBezTo>
                      <a:pt x="1571539" y="1598951"/>
                      <a:pt x="1530682" y="1605908"/>
                      <a:pt x="1491592" y="1618938"/>
                    </a:cubicBezTo>
                    <a:lnTo>
                      <a:pt x="1401651" y="1648918"/>
                    </a:lnTo>
                    <a:cubicBezTo>
                      <a:pt x="1386661" y="1653915"/>
                      <a:pt x="1370813" y="1656842"/>
                      <a:pt x="1356680" y="1663908"/>
                    </a:cubicBezTo>
                    <a:cubicBezTo>
                      <a:pt x="1336693" y="1673901"/>
                      <a:pt x="1316122" y="1682801"/>
                      <a:pt x="1296720" y="1693888"/>
                    </a:cubicBezTo>
                    <a:cubicBezTo>
                      <a:pt x="1281078" y="1702827"/>
                      <a:pt x="1267863" y="1715812"/>
                      <a:pt x="1251749" y="1723869"/>
                    </a:cubicBezTo>
                    <a:cubicBezTo>
                      <a:pt x="1227682" y="1735903"/>
                      <a:pt x="1201387" y="1742921"/>
                      <a:pt x="1176798" y="1753849"/>
                    </a:cubicBezTo>
                    <a:cubicBezTo>
                      <a:pt x="1156378" y="1762924"/>
                      <a:pt x="1137586" y="1775530"/>
                      <a:pt x="1116838" y="1783829"/>
                    </a:cubicBezTo>
                    <a:cubicBezTo>
                      <a:pt x="1027774" y="1819455"/>
                      <a:pt x="1044242" y="1806713"/>
                      <a:pt x="966936" y="1828800"/>
                    </a:cubicBezTo>
                    <a:cubicBezTo>
                      <a:pt x="830793" y="1867698"/>
                      <a:pt x="1057464" y="1813693"/>
                      <a:pt x="832025" y="1858780"/>
                    </a:cubicBezTo>
                    <a:cubicBezTo>
                      <a:pt x="811823" y="1862820"/>
                      <a:pt x="792459" y="1870856"/>
                      <a:pt x="772064" y="1873770"/>
                    </a:cubicBezTo>
                    <a:cubicBezTo>
                      <a:pt x="722352" y="1880872"/>
                      <a:pt x="672129" y="1883764"/>
                      <a:pt x="622162" y="1888761"/>
                    </a:cubicBezTo>
                    <a:cubicBezTo>
                      <a:pt x="598403" y="1885367"/>
                      <a:pt x="475155" y="1869738"/>
                      <a:pt x="442280" y="1858780"/>
                    </a:cubicBezTo>
                    <a:cubicBezTo>
                      <a:pt x="363451" y="1832504"/>
                      <a:pt x="403134" y="1831713"/>
                      <a:pt x="337349" y="1798820"/>
                    </a:cubicBezTo>
                    <a:cubicBezTo>
                      <a:pt x="323216" y="1791754"/>
                      <a:pt x="307369" y="1788826"/>
                      <a:pt x="292379" y="1783829"/>
                    </a:cubicBezTo>
                    <a:cubicBezTo>
                      <a:pt x="267461" y="1758912"/>
                      <a:pt x="251464" y="1738996"/>
                      <a:pt x="217428" y="1723869"/>
                    </a:cubicBezTo>
                    <a:cubicBezTo>
                      <a:pt x="188550" y="1711034"/>
                      <a:pt x="127487" y="1693888"/>
                      <a:pt x="127487" y="1693888"/>
                    </a:cubicBezTo>
                    <a:cubicBezTo>
                      <a:pt x="35205" y="1555465"/>
                      <a:pt x="152971" y="1725744"/>
                      <a:pt x="67526" y="1618938"/>
                    </a:cubicBezTo>
                    <a:cubicBezTo>
                      <a:pt x="56271" y="1604870"/>
                      <a:pt x="47539" y="1588957"/>
                      <a:pt x="37546" y="1573967"/>
                    </a:cubicBezTo>
                    <a:cubicBezTo>
                      <a:pt x="32549" y="1553980"/>
                      <a:pt x="26596" y="1534208"/>
                      <a:pt x="22556" y="1514006"/>
                    </a:cubicBezTo>
                    <a:cubicBezTo>
                      <a:pt x="-18617" y="1308140"/>
                      <a:pt x="6003" y="1234058"/>
                      <a:pt x="22556" y="944380"/>
                    </a:cubicBezTo>
                    <a:cubicBezTo>
                      <a:pt x="23457" y="928605"/>
                      <a:pt x="33714" y="914739"/>
                      <a:pt x="37546" y="899410"/>
                    </a:cubicBezTo>
                    <a:cubicBezTo>
                      <a:pt x="43725" y="874692"/>
                      <a:pt x="44479" y="848630"/>
                      <a:pt x="52536" y="824459"/>
                    </a:cubicBezTo>
                    <a:cubicBezTo>
                      <a:pt x="86665" y="722071"/>
                      <a:pt x="102601" y="694348"/>
                      <a:pt x="142477" y="614597"/>
                    </a:cubicBezTo>
                    <a:cubicBezTo>
                      <a:pt x="146630" y="593833"/>
                      <a:pt x="158053" y="520602"/>
                      <a:pt x="172457" y="494675"/>
                    </a:cubicBezTo>
                    <a:cubicBezTo>
                      <a:pt x="189956" y="463177"/>
                      <a:pt x="212431" y="434714"/>
                      <a:pt x="232418" y="404734"/>
                    </a:cubicBezTo>
                    <a:cubicBezTo>
                      <a:pt x="242411" y="389744"/>
                      <a:pt x="249659" y="372503"/>
                      <a:pt x="262398" y="359764"/>
                    </a:cubicBezTo>
                    <a:cubicBezTo>
                      <a:pt x="287316" y="334846"/>
                      <a:pt x="303311" y="314931"/>
                      <a:pt x="337349" y="299803"/>
                    </a:cubicBezTo>
                    <a:cubicBezTo>
                      <a:pt x="366227" y="286968"/>
                      <a:pt x="397310" y="279816"/>
                      <a:pt x="427290" y="269823"/>
                    </a:cubicBezTo>
                    <a:cubicBezTo>
                      <a:pt x="478965" y="252598"/>
                      <a:pt x="461088" y="266007"/>
                      <a:pt x="487251" y="239842"/>
                    </a:cubicBezTo>
                  </a:path>
                </a:pathLst>
              </a:custGeom>
              <a:solidFill>
                <a:srgbClr val="B07CBB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4348606" y="3875075"/>
                <a:ext cx="744536" cy="713985"/>
              </a:xfrm>
              <a:prstGeom prst="ellipse">
                <a:avLst/>
              </a:prstGeom>
              <a:solidFill>
                <a:srgbClr val="9630BD"/>
              </a:solidFill>
              <a:ln>
                <a:solidFill>
                  <a:srgbClr val="8B15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Rounded Rectangle 48"/>
            <p:cNvSpPr/>
            <p:nvPr/>
          </p:nvSpPr>
          <p:spPr>
            <a:xfrm>
              <a:off x="3280377" y="5135050"/>
              <a:ext cx="2522189" cy="524815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2400" b="1" dirty="0" smtClean="0">
                  <a:solidFill>
                    <a:srgbClr val="8B15AC"/>
                  </a:solidFill>
                  <a:latin typeface="Garamond" panose="02020404030301010803" pitchFamily="18" charset="0"/>
                </a:rPr>
                <a:t>Male intermed. ćelije</a:t>
              </a:r>
              <a:endParaRPr lang="sr-Latn-RS" sz="2400" b="1" dirty="0">
                <a:solidFill>
                  <a:srgbClr val="8B15AC"/>
                </a:solidFill>
                <a:latin typeface="Garamond" panose="02020404030301010803" pitchFamily="18" charset="0"/>
              </a:endParaRP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5746848" y="2409797"/>
              <a:ext cx="2146271" cy="2413417"/>
              <a:chOff x="6081125" y="2646793"/>
              <a:chExt cx="2146271" cy="2413417"/>
            </a:xfrm>
          </p:grpSpPr>
          <p:sp>
            <p:nvSpPr>
              <p:cNvPr id="58" name="Freeform 57"/>
              <p:cNvSpPr/>
              <p:nvPr/>
            </p:nvSpPr>
            <p:spPr>
              <a:xfrm>
                <a:off x="6081125" y="2646793"/>
                <a:ext cx="2146271" cy="2413417"/>
              </a:xfrm>
              <a:custGeom>
                <a:avLst/>
                <a:gdLst>
                  <a:gd name="connsiteX0" fmla="*/ 671139 w 2146271"/>
                  <a:gd name="connsiteY0" fmla="*/ 434715 h 2413417"/>
                  <a:gd name="connsiteX1" fmla="*/ 746090 w 2146271"/>
                  <a:gd name="connsiteY1" fmla="*/ 419725 h 2413417"/>
                  <a:gd name="connsiteX2" fmla="*/ 776071 w 2146271"/>
                  <a:gd name="connsiteY2" fmla="*/ 389745 h 2413417"/>
                  <a:gd name="connsiteX3" fmla="*/ 821041 w 2146271"/>
                  <a:gd name="connsiteY3" fmla="*/ 374754 h 2413417"/>
                  <a:gd name="connsiteX4" fmla="*/ 881002 w 2146271"/>
                  <a:gd name="connsiteY4" fmla="*/ 299804 h 2413417"/>
                  <a:gd name="connsiteX5" fmla="*/ 925972 w 2146271"/>
                  <a:gd name="connsiteY5" fmla="*/ 284813 h 2413417"/>
                  <a:gd name="connsiteX6" fmla="*/ 955953 w 2146271"/>
                  <a:gd name="connsiteY6" fmla="*/ 254833 h 2413417"/>
                  <a:gd name="connsiteX7" fmla="*/ 985933 w 2146271"/>
                  <a:gd name="connsiteY7" fmla="*/ 209863 h 2413417"/>
                  <a:gd name="connsiteX8" fmla="*/ 1030903 w 2146271"/>
                  <a:gd name="connsiteY8" fmla="*/ 179882 h 2413417"/>
                  <a:gd name="connsiteX9" fmla="*/ 1105854 w 2146271"/>
                  <a:gd name="connsiteY9" fmla="*/ 134912 h 2413417"/>
                  <a:gd name="connsiteX10" fmla="*/ 1225775 w 2146271"/>
                  <a:gd name="connsiteY10" fmla="*/ 44971 h 2413417"/>
                  <a:gd name="connsiteX11" fmla="*/ 1315716 w 2146271"/>
                  <a:gd name="connsiteY11" fmla="*/ 0 h 2413417"/>
                  <a:gd name="connsiteX12" fmla="*/ 1405657 w 2146271"/>
                  <a:gd name="connsiteY12" fmla="*/ 14990 h 2413417"/>
                  <a:gd name="connsiteX13" fmla="*/ 1435638 w 2146271"/>
                  <a:gd name="connsiteY13" fmla="*/ 59961 h 2413417"/>
                  <a:gd name="connsiteX14" fmla="*/ 1480608 w 2146271"/>
                  <a:gd name="connsiteY14" fmla="*/ 74951 h 2413417"/>
                  <a:gd name="connsiteX15" fmla="*/ 1540569 w 2146271"/>
                  <a:gd name="connsiteY15" fmla="*/ 164892 h 2413417"/>
                  <a:gd name="connsiteX16" fmla="*/ 1585539 w 2146271"/>
                  <a:gd name="connsiteY16" fmla="*/ 254833 h 2413417"/>
                  <a:gd name="connsiteX17" fmla="*/ 1615520 w 2146271"/>
                  <a:gd name="connsiteY17" fmla="*/ 359764 h 2413417"/>
                  <a:gd name="connsiteX18" fmla="*/ 1645500 w 2146271"/>
                  <a:gd name="connsiteY18" fmla="*/ 464695 h 2413417"/>
                  <a:gd name="connsiteX19" fmla="*/ 1675480 w 2146271"/>
                  <a:gd name="connsiteY19" fmla="*/ 494676 h 2413417"/>
                  <a:gd name="connsiteX20" fmla="*/ 1690471 w 2146271"/>
                  <a:gd name="connsiteY20" fmla="*/ 539646 h 2413417"/>
                  <a:gd name="connsiteX21" fmla="*/ 1720451 w 2146271"/>
                  <a:gd name="connsiteY21" fmla="*/ 599607 h 2413417"/>
                  <a:gd name="connsiteX22" fmla="*/ 1765421 w 2146271"/>
                  <a:gd name="connsiteY22" fmla="*/ 749508 h 2413417"/>
                  <a:gd name="connsiteX23" fmla="*/ 1795402 w 2146271"/>
                  <a:gd name="connsiteY23" fmla="*/ 779489 h 2413417"/>
                  <a:gd name="connsiteX24" fmla="*/ 1810392 w 2146271"/>
                  <a:gd name="connsiteY24" fmla="*/ 824459 h 2413417"/>
                  <a:gd name="connsiteX25" fmla="*/ 1840372 w 2146271"/>
                  <a:gd name="connsiteY25" fmla="*/ 854440 h 2413417"/>
                  <a:gd name="connsiteX26" fmla="*/ 1870353 w 2146271"/>
                  <a:gd name="connsiteY26" fmla="*/ 899410 h 2413417"/>
                  <a:gd name="connsiteX27" fmla="*/ 1885343 w 2146271"/>
                  <a:gd name="connsiteY27" fmla="*/ 959371 h 2413417"/>
                  <a:gd name="connsiteX28" fmla="*/ 1930313 w 2146271"/>
                  <a:gd name="connsiteY28" fmla="*/ 1004341 h 2413417"/>
                  <a:gd name="connsiteX29" fmla="*/ 1960293 w 2146271"/>
                  <a:gd name="connsiteY29" fmla="*/ 1049312 h 2413417"/>
                  <a:gd name="connsiteX30" fmla="*/ 1975284 w 2146271"/>
                  <a:gd name="connsiteY30" fmla="*/ 1094282 h 2413417"/>
                  <a:gd name="connsiteX31" fmla="*/ 1990274 w 2146271"/>
                  <a:gd name="connsiteY31" fmla="*/ 1154243 h 2413417"/>
                  <a:gd name="connsiteX32" fmla="*/ 2035244 w 2146271"/>
                  <a:gd name="connsiteY32" fmla="*/ 1199213 h 2413417"/>
                  <a:gd name="connsiteX33" fmla="*/ 2065225 w 2146271"/>
                  <a:gd name="connsiteY33" fmla="*/ 1289154 h 2413417"/>
                  <a:gd name="connsiteX34" fmla="*/ 2125185 w 2146271"/>
                  <a:gd name="connsiteY34" fmla="*/ 1364105 h 2413417"/>
                  <a:gd name="connsiteX35" fmla="*/ 2125185 w 2146271"/>
                  <a:gd name="connsiteY35" fmla="*/ 1558977 h 2413417"/>
                  <a:gd name="connsiteX36" fmla="*/ 2095205 w 2146271"/>
                  <a:gd name="connsiteY36" fmla="*/ 1603948 h 2413417"/>
                  <a:gd name="connsiteX37" fmla="*/ 2080215 w 2146271"/>
                  <a:gd name="connsiteY37" fmla="*/ 1663908 h 2413417"/>
                  <a:gd name="connsiteX38" fmla="*/ 2050234 w 2146271"/>
                  <a:gd name="connsiteY38" fmla="*/ 1693889 h 2413417"/>
                  <a:gd name="connsiteX39" fmla="*/ 2020254 w 2146271"/>
                  <a:gd name="connsiteY39" fmla="*/ 1738859 h 2413417"/>
                  <a:gd name="connsiteX40" fmla="*/ 1945303 w 2146271"/>
                  <a:gd name="connsiteY40" fmla="*/ 1798820 h 2413417"/>
                  <a:gd name="connsiteX41" fmla="*/ 1900333 w 2146271"/>
                  <a:gd name="connsiteY41" fmla="*/ 1813810 h 2413417"/>
                  <a:gd name="connsiteX42" fmla="*/ 1825382 w 2146271"/>
                  <a:gd name="connsiteY42" fmla="*/ 1873771 h 2413417"/>
                  <a:gd name="connsiteX43" fmla="*/ 1735441 w 2146271"/>
                  <a:gd name="connsiteY43" fmla="*/ 1993692 h 2413417"/>
                  <a:gd name="connsiteX44" fmla="*/ 1645500 w 2146271"/>
                  <a:gd name="connsiteY44" fmla="*/ 2053653 h 2413417"/>
                  <a:gd name="connsiteX45" fmla="*/ 1615520 w 2146271"/>
                  <a:gd name="connsiteY45" fmla="*/ 2098623 h 2413417"/>
                  <a:gd name="connsiteX46" fmla="*/ 1525579 w 2146271"/>
                  <a:gd name="connsiteY46" fmla="*/ 2188564 h 2413417"/>
                  <a:gd name="connsiteX47" fmla="*/ 1495598 w 2146271"/>
                  <a:gd name="connsiteY47" fmla="*/ 2218545 h 2413417"/>
                  <a:gd name="connsiteX48" fmla="*/ 1450628 w 2146271"/>
                  <a:gd name="connsiteY48" fmla="*/ 2248525 h 2413417"/>
                  <a:gd name="connsiteX49" fmla="*/ 1375677 w 2146271"/>
                  <a:gd name="connsiteY49" fmla="*/ 2308486 h 2413417"/>
                  <a:gd name="connsiteX50" fmla="*/ 1225775 w 2146271"/>
                  <a:gd name="connsiteY50" fmla="*/ 2398426 h 2413417"/>
                  <a:gd name="connsiteX51" fmla="*/ 1165815 w 2146271"/>
                  <a:gd name="connsiteY51" fmla="*/ 2413417 h 2413417"/>
                  <a:gd name="connsiteX52" fmla="*/ 955953 w 2146271"/>
                  <a:gd name="connsiteY52" fmla="*/ 2398426 h 2413417"/>
                  <a:gd name="connsiteX53" fmla="*/ 806051 w 2146271"/>
                  <a:gd name="connsiteY53" fmla="*/ 2278505 h 2413417"/>
                  <a:gd name="connsiteX54" fmla="*/ 761080 w 2146271"/>
                  <a:gd name="connsiteY54" fmla="*/ 2233535 h 2413417"/>
                  <a:gd name="connsiteX55" fmla="*/ 731100 w 2146271"/>
                  <a:gd name="connsiteY55" fmla="*/ 2203554 h 2413417"/>
                  <a:gd name="connsiteX56" fmla="*/ 671139 w 2146271"/>
                  <a:gd name="connsiteY56" fmla="*/ 2113613 h 2413417"/>
                  <a:gd name="connsiteX57" fmla="*/ 626169 w 2146271"/>
                  <a:gd name="connsiteY57" fmla="*/ 2083633 h 2413417"/>
                  <a:gd name="connsiteX58" fmla="*/ 551218 w 2146271"/>
                  <a:gd name="connsiteY58" fmla="*/ 2008682 h 2413417"/>
                  <a:gd name="connsiteX59" fmla="*/ 506248 w 2146271"/>
                  <a:gd name="connsiteY59" fmla="*/ 1963712 h 2413417"/>
                  <a:gd name="connsiteX60" fmla="*/ 386326 w 2146271"/>
                  <a:gd name="connsiteY60" fmla="*/ 1948722 h 2413417"/>
                  <a:gd name="connsiteX61" fmla="*/ 326366 w 2146271"/>
                  <a:gd name="connsiteY61" fmla="*/ 1918741 h 2413417"/>
                  <a:gd name="connsiteX62" fmla="*/ 281395 w 2146271"/>
                  <a:gd name="connsiteY62" fmla="*/ 1888761 h 2413417"/>
                  <a:gd name="connsiteX63" fmla="*/ 236425 w 2146271"/>
                  <a:gd name="connsiteY63" fmla="*/ 1873771 h 2413417"/>
                  <a:gd name="connsiteX64" fmla="*/ 161474 w 2146271"/>
                  <a:gd name="connsiteY64" fmla="*/ 1813810 h 2413417"/>
                  <a:gd name="connsiteX65" fmla="*/ 71533 w 2146271"/>
                  <a:gd name="connsiteY65" fmla="*/ 1708879 h 2413417"/>
                  <a:gd name="connsiteX66" fmla="*/ 41553 w 2146271"/>
                  <a:gd name="connsiteY66" fmla="*/ 1514007 h 2413417"/>
                  <a:gd name="connsiteX67" fmla="*/ 26562 w 2146271"/>
                  <a:gd name="connsiteY67" fmla="*/ 1454046 h 2413417"/>
                  <a:gd name="connsiteX68" fmla="*/ 26562 w 2146271"/>
                  <a:gd name="connsiteY68" fmla="*/ 584617 h 2413417"/>
                  <a:gd name="connsiteX69" fmla="*/ 56543 w 2146271"/>
                  <a:gd name="connsiteY69" fmla="*/ 404735 h 2413417"/>
                  <a:gd name="connsiteX70" fmla="*/ 116503 w 2146271"/>
                  <a:gd name="connsiteY70" fmla="*/ 269823 h 2413417"/>
                  <a:gd name="connsiteX71" fmla="*/ 146484 w 2146271"/>
                  <a:gd name="connsiteY71" fmla="*/ 239843 h 2413417"/>
                  <a:gd name="connsiteX72" fmla="*/ 236425 w 2146271"/>
                  <a:gd name="connsiteY72" fmla="*/ 209863 h 2413417"/>
                  <a:gd name="connsiteX73" fmla="*/ 476267 w 2146271"/>
                  <a:gd name="connsiteY73" fmla="*/ 254833 h 2413417"/>
                  <a:gd name="connsiteX74" fmla="*/ 536228 w 2146271"/>
                  <a:gd name="connsiteY74" fmla="*/ 269823 h 2413417"/>
                  <a:gd name="connsiteX75" fmla="*/ 626169 w 2146271"/>
                  <a:gd name="connsiteY75" fmla="*/ 299804 h 2413417"/>
                  <a:gd name="connsiteX76" fmla="*/ 656149 w 2146271"/>
                  <a:gd name="connsiteY76" fmla="*/ 344774 h 2413417"/>
                  <a:gd name="connsiteX77" fmla="*/ 746090 w 2146271"/>
                  <a:gd name="connsiteY77" fmla="*/ 389745 h 2413417"/>
                  <a:gd name="connsiteX78" fmla="*/ 776071 w 2146271"/>
                  <a:gd name="connsiteY78" fmla="*/ 419725 h 241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2146271" h="2413417">
                    <a:moveTo>
                      <a:pt x="671139" y="434715"/>
                    </a:moveTo>
                    <a:cubicBezTo>
                      <a:pt x="696123" y="429718"/>
                      <a:pt x="722672" y="429761"/>
                      <a:pt x="746090" y="419725"/>
                    </a:cubicBezTo>
                    <a:cubicBezTo>
                      <a:pt x="759080" y="414158"/>
                      <a:pt x="763952" y="397016"/>
                      <a:pt x="776071" y="389745"/>
                    </a:cubicBezTo>
                    <a:cubicBezTo>
                      <a:pt x="789620" y="381615"/>
                      <a:pt x="806051" y="379751"/>
                      <a:pt x="821041" y="374754"/>
                    </a:cubicBezTo>
                    <a:cubicBezTo>
                      <a:pt x="834660" y="354326"/>
                      <a:pt x="857267" y="314045"/>
                      <a:pt x="881002" y="299804"/>
                    </a:cubicBezTo>
                    <a:cubicBezTo>
                      <a:pt x="894551" y="291674"/>
                      <a:pt x="910982" y="289810"/>
                      <a:pt x="925972" y="284813"/>
                    </a:cubicBezTo>
                    <a:cubicBezTo>
                      <a:pt x="935966" y="274820"/>
                      <a:pt x="947124" y="265869"/>
                      <a:pt x="955953" y="254833"/>
                    </a:cubicBezTo>
                    <a:cubicBezTo>
                      <a:pt x="967207" y="240765"/>
                      <a:pt x="973194" y="222602"/>
                      <a:pt x="985933" y="209863"/>
                    </a:cubicBezTo>
                    <a:cubicBezTo>
                      <a:pt x="998672" y="197124"/>
                      <a:pt x="1016835" y="191136"/>
                      <a:pt x="1030903" y="179882"/>
                    </a:cubicBezTo>
                    <a:cubicBezTo>
                      <a:pt x="1089691" y="132851"/>
                      <a:pt x="1027761" y="160943"/>
                      <a:pt x="1105854" y="134912"/>
                    </a:cubicBezTo>
                    <a:cubicBezTo>
                      <a:pt x="1161312" y="79452"/>
                      <a:pt x="1124073" y="112772"/>
                      <a:pt x="1225775" y="44971"/>
                    </a:cubicBezTo>
                    <a:cubicBezTo>
                      <a:pt x="1283895" y="6225"/>
                      <a:pt x="1253653" y="20688"/>
                      <a:pt x="1315716" y="0"/>
                    </a:cubicBezTo>
                    <a:cubicBezTo>
                      <a:pt x="1345696" y="4997"/>
                      <a:pt x="1378472" y="1397"/>
                      <a:pt x="1405657" y="14990"/>
                    </a:cubicBezTo>
                    <a:cubicBezTo>
                      <a:pt x="1421771" y="23047"/>
                      <a:pt x="1421570" y="48706"/>
                      <a:pt x="1435638" y="59961"/>
                    </a:cubicBezTo>
                    <a:cubicBezTo>
                      <a:pt x="1447976" y="69832"/>
                      <a:pt x="1465618" y="69954"/>
                      <a:pt x="1480608" y="74951"/>
                    </a:cubicBezTo>
                    <a:cubicBezTo>
                      <a:pt x="1500595" y="104931"/>
                      <a:pt x="1529175" y="130709"/>
                      <a:pt x="1540569" y="164892"/>
                    </a:cubicBezTo>
                    <a:cubicBezTo>
                      <a:pt x="1561256" y="226954"/>
                      <a:pt x="1546794" y="196716"/>
                      <a:pt x="1585539" y="254833"/>
                    </a:cubicBezTo>
                    <a:cubicBezTo>
                      <a:pt x="1632417" y="442336"/>
                      <a:pt x="1572499" y="209187"/>
                      <a:pt x="1615520" y="359764"/>
                    </a:cubicBezTo>
                    <a:cubicBezTo>
                      <a:pt x="1619084" y="372238"/>
                      <a:pt x="1635697" y="448357"/>
                      <a:pt x="1645500" y="464695"/>
                    </a:cubicBezTo>
                    <a:cubicBezTo>
                      <a:pt x="1652771" y="476814"/>
                      <a:pt x="1665487" y="484682"/>
                      <a:pt x="1675480" y="494676"/>
                    </a:cubicBezTo>
                    <a:cubicBezTo>
                      <a:pt x="1680477" y="509666"/>
                      <a:pt x="1684247" y="525123"/>
                      <a:pt x="1690471" y="539646"/>
                    </a:cubicBezTo>
                    <a:cubicBezTo>
                      <a:pt x="1699274" y="560185"/>
                      <a:pt x="1712605" y="578684"/>
                      <a:pt x="1720451" y="599607"/>
                    </a:cubicBezTo>
                    <a:cubicBezTo>
                      <a:pt x="1732679" y="632215"/>
                      <a:pt x="1744920" y="729007"/>
                      <a:pt x="1765421" y="749508"/>
                    </a:cubicBezTo>
                    <a:lnTo>
                      <a:pt x="1795402" y="779489"/>
                    </a:lnTo>
                    <a:cubicBezTo>
                      <a:pt x="1800399" y="794479"/>
                      <a:pt x="1802263" y="810910"/>
                      <a:pt x="1810392" y="824459"/>
                    </a:cubicBezTo>
                    <a:cubicBezTo>
                      <a:pt x="1817663" y="836578"/>
                      <a:pt x="1831543" y="843404"/>
                      <a:pt x="1840372" y="854440"/>
                    </a:cubicBezTo>
                    <a:cubicBezTo>
                      <a:pt x="1851626" y="868508"/>
                      <a:pt x="1860359" y="884420"/>
                      <a:pt x="1870353" y="899410"/>
                    </a:cubicBezTo>
                    <a:cubicBezTo>
                      <a:pt x="1875350" y="919397"/>
                      <a:pt x="1875122" y="941483"/>
                      <a:pt x="1885343" y="959371"/>
                    </a:cubicBezTo>
                    <a:cubicBezTo>
                      <a:pt x="1895861" y="977777"/>
                      <a:pt x="1916742" y="988055"/>
                      <a:pt x="1930313" y="1004341"/>
                    </a:cubicBezTo>
                    <a:cubicBezTo>
                      <a:pt x="1941846" y="1018181"/>
                      <a:pt x="1952236" y="1033198"/>
                      <a:pt x="1960293" y="1049312"/>
                    </a:cubicBezTo>
                    <a:cubicBezTo>
                      <a:pt x="1967359" y="1063445"/>
                      <a:pt x="1970943" y="1079089"/>
                      <a:pt x="1975284" y="1094282"/>
                    </a:cubicBezTo>
                    <a:cubicBezTo>
                      <a:pt x="1980944" y="1114091"/>
                      <a:pt x="1980053" y="1136355"/>
                      <a:pt x="1990274" y="1154243"/>
                    </a:cubicBezTo>
                    <a:cubicBezTo>
                      <a:pt x="2000792" y="1172649"/>
                      <a:pt x="2020254" y="1184223"/>
                      <a:pt x="2035244" y="1199213"/>
                    </a:cubicBezTo>
                    <a:cubicBezTo>
                      <a:pt x="2045238" y="1229193"/>
                      <a:pt x="2042879" y="1266808"/>
                      <a:pt x="2065225" y="1289154"/>
                    </a:cubicBezTo>
                    <a:cubicBezTo>
                      <a:pt x="2107944" y="1331874"/>
                      <a:pt x="2087365" y="1307376"/>
                      <a:pt x="2125185" y="1364105"/>
                    </a:cubicBezTo>
                    <a:cubicBezTo>
                      <a:pt x="2152027" y="1444634"/>
                      <a:pt x="2154545" y="1431748"/>
                      <a:pt x="2125185" y="1558977"/>
                    </a:cubicBezTo>
                    <a:cubicBezTo>
                      <a:pt x="2121134" y="1576532"/>
                      <a:pt x="2105198" y="1588958"/>
                      <a:pt x="2095205" y="1603948"/>
                    </a:cubicBezTo>
                    <a:cubicBezTo>
                      <a:pt x="2090208" y="1623935"/>
                      <a:pt x="2089428" y="1645481"/>
                      <a:pt x="2080215" y="1663908"/>
                    </a:cubicBezTo>
                    <a:cubicBezTo>
                      <a:pt x="2073894" y="1676549"/>
                      <a:pt x="2059063" y="1682853"/>
                      <a:pt x="2050234" y="1693889"/>
                    </a:cubicBezTo>
                    <a:cubicBezTo>
                      <a:pt x="2038980" y="1707957"/>
                      <a:pt x="2031508" y="1724791"/>
                      <a:pt x="2020254" y="1738859"/>
                    </a:cubicBezTo>
                    <a:cubicBezTo>
                      <a:pt x="2001662" y="1762099"/>
                      <a:pt x="1971277" y="1785833"/>
                      <a:pt x="1945303" y="1798820"/>
                    </a:cubicBezTo>
                    <a:cubicBezTo>
                      <a:pt x="1931170" y="1805886"/>
                      <a:pt x="1914466" y="1806744"/>
                      <a:pt x="1900333" y="1813810"/>
                    </a:cubicBezTo>
                    <a:cubicBezTo>
                      <a:pt x="1862510" y="1832721"/>
                      <a:pt x="1853269" y="1845883"/>
                      <a:pt x="1825382" y="1873771"/>
                    </a:cubicBezTo>
                    <a:cubicBezTo>
                      <a:pt x="1804721" y="1935754"/>
                      <a:pt x="1809262" y="1944478"/>
                      <a:pt x="1735441" y="1993692"/>
                    </a:cubicBezTo>
                    <a:lnTo>
                      <a:pt x="1645500" y="2053653"/>
                    </a:lnTo>
                    <a:cubicBezTo>
                      <a:pt x="1635507" y="2068643"/>
                      <a:pt x="1627489" y="2085158"/>
                      <a:pt x="1615520" y="2098623"/>
                    </a:cubicBezTo>
                    <a:cubicBezTo>
                      <a:pt x="1587352" y="2130312"/>
                      <a:pt x="1555559" y="2158584"/>
                      <a:pt x="1525579" y="2188564"/>
                    </a:cubicBezTo>
                    <a:cubicBezTo>
                      <a:pt x="1515585" y="2198558"/>
                      <a:pt x="1507358" y="2210705"/>
                      <a:pt x="1495598" y="2218545"/>
                    </a:cubicBezTo>
                    <a:lnTo>
                      <a:pt x="1450628" y="2248525"/>
                    </a:lnTo>
                    <a:cubicBezTo>
                      <a:pt x="1395235" y="2331615"/>
                      <a:pt x="1452341" y="2265895"/>
                      <a:pt x="1375677" y="2308486"/>
                    </a:cubicBezTo>
                    <a:cubicBezTo>
                      <a:pt x="1303258" y="2348719"/>
                      <a:pt x="1295566" y="2372254"/>
                      <a:pt x="1225775" y="2398426"/>
                    </a:cubicBezTo>
                    <a:cubicBezTo>
                      <a:pt x="1206485" y="2405660"/>
                      <a:pt x="1185802" y="2408420"/>
                      <a:pt x="1165815" y="2413417"/>
                    </a:cubicBezTo>
                    <a:cubicBezTo>
                      <a:pt x="1095861" y="2408420"/>
                      <a:pt x="1023991" y="2415436"/>
                      <a:pt x="955953" y="2398426"/>
                    </a:cubicBezTo>
                    <a:cubicBezTo>
                      <a:pt x="905525" y="2385819"/>
                      <a:pt x="842044" y="2314498"/>
                      <a:pt x="806051" y="2278505"/>
                    </a:cubicBezTo>
                    <a:lnTo>
                      <a:pt x="761080" y="2233535"/>
                    </a:lnTo>
                    <a:cubicBezTo>
                      <a:pt x="751086" y="2223541"/>
                      <a:pt x="738940" y="2215313"/>
                      <a:pt x="731100" y="2203554"/>
                    </a:cubicBezTo>
                    <a:cubicBezTo>
                      <a:pt x="711113" y="2173574"/>
                      <a:pt x="701119" y="2133600"/>
                      <a:pt x="671139" y="2113613"/>
                    </a:cubicBezTo>
                    <a:cubicBezTo>
                      <a:pt x="656149" y="2103620"/>
                      <a:pt x="639727" y="2095496"/>
                      <a:pt x="626169" y="2083633"/>
                    </a:cubicBezTo>
                    <a:cubicBezTo>
                      <a:pt x="599579" y="2060367"/>
                      <a:pt x="576202" y="2033666"/>
                      <a:pt x="551218" y="2008682"/>
                    </a:cubicBezTo>
                    <a:cubicBezTo>
                      <a:pt x="536228" y="1993692"/>
                      <a:pt x="527283" y="1966341"/>
                      <a:pt x="506248" y="1963712"/>
                    </a:cubicBezTo>
                    <a:lnTo>
                      <a:pt x="386326" y="1948722"/>
                    </a:lnTo>
                    <a:cubicBezTo>
                      <a:pt x="366339" y="1938728"/>
                      <a:pt x="345768" y="1929828"/>
                      <a:pt x="326366" y="1918741"/>
                    </a:cubicBezTo>
                    <a:cubicBezTo>
                      <a:pt x="310724" y="1909803"/>
                      <a:pt x="297509" y="1896818"/>
                      <a:pt x="281395" y="1888761"/>
                    </a:cubicBezTo>
                    <a:cubicBezTo>
                      <a:pt x="267262" y="1881695"/>
                      <a:pt x="251415" y="1878768"/>
                      <a:pt x="236425" y="1873771"/>
                    </a:cubicBezTo>
                    <a:cubicBezTo>
                      <a:pt x="134366" y="1771712"/>
                      <a:pt x="293844" y="1927270"/>
                      <a:pt x="161474" y="1813810"/>
                    </a:cubicBezTo>
                    <a:cubicBezTo>
                      <a:pt x="104929" y="1765343"/>
                      <a:pt x="106895" y="1761922"/>
                      <a:pt x="71533" y="1708879"/>
                    </a:cubicBezTo>
                    <a:cubicBezTo>
                      <a:pt x="36754" y="1604541"/>
                      <a:pt x="70539" y="1716902"/>
                      <a:pt x="41553" y="1514007"/>
                    </a:cubicBezTo>
                    <a:cubicBezTo>
                      <a:pt x="38639" y="1493612"/>
                      <a:pt x="31559" y="1474033"/>
                      <a:pt x="26562" y="1454046"/>
                    </a:cubicBezTo>
                    <a:cubicBezTo>
                      <a:pt x="-12598" y="1101604"/>
                      <a:pt x="-4903" y="1224403"/>
                      <a:pt x="26562" y="584617"/>
                    </a:cubicBezTo>
                    <a:cubicBezTo>
                      <a:pt x="29548" y="523903"/>
                      <a:pt x="37320" y="462403"/>
                      <a:pt x="56543" y="404735"/>
                    </a:cubicBezTo>
                    <a:cubicBezTo>
                      <a:pt x="80313" y="333423"/>
                      <a:pt x="75782" y="320725"/>
                      <a:pt x="116503" y="269823"/>
                    </a:cubicBezTo>
                    <a:cubicBezTo>
                      <a:pt x="125332" y="258787"/>
                      <a:pt x="133843" y="246163"/>
                      <a:pt x="146484" y="239843"/>
                    </a:cubicBezTo>
                    <a:cubicBezTo>
                      <a:pt x="174750" y="225710"/>
                      <a:pt x="236425" y="209863"/>
                      <a:pt x="236425" y="209863"/>
                    </a:cubicBezTo>
                    <a:cubicBezTo>
                      <a:pt x="608117" y="267046"/>
                      <a:pt x="330191" y="213098"/>
                      <a:pt x="476267" y="254833"/>
                    </a:cubicBezTo>
                    <a:cubicBezTo>
                      <a:pt x="496076" y="260493"/>
                      <a:pt x="516495" y="263903"/>
                      <a:pt x="536228" y="269823"/>
                    </a:cubicBezTo>
                    <a:cubicBezTo>
                      <a:pt x="566497" y="278904"/>
                      <a:pt x="626169" y="299804"/>
                      <a:pt x="626169" y="299804"/>
                    </a:cubicBezTo>
                    <a:cubicBezTo>
                      <a:pt x="636162" y="314794"/>
                      <a:pt x="643410" y="332035"/>
                      <a:pt x="656149" y="344774"/>
                    </a:cubicBezTo>
                    <a:cubicBezTo>
                      <a:pt x="685206" y="373831"/>
                      <a:pt x="709516" y="377553"/>
                      <a:pt x="746090" y="389745"/>
                    </a:cubicBezTo>
                    <a:lnTo>
                      <a:pt x="776071" y="419725"/>
                    </a:lnTo>
                  </a:path>
                </a:pathLst>
              </a:custGeom>
              <a:solidFill>
                <a:srgbClr val="B07CBB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6781992" y="3745014"/>
                <a:ext cx="744536" cy="713985"/>
              </a:xfrm>
              <a:prstGeom prst="ellipse">
                <a:avLst/>
              </a:prstGeom>
              <a:solidFill>
                <a:srgbClr val="9630BD"/>
              </a:solidFill>
              <a:ln>
                <a:solidFill>
                  <a:srgbClr val="8B15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Rounded Rectangle 50"/>
            <p:cNvSpPr/>
            <p:nvPr/>
          </p:nvSpPr>
          <p:spPr>
            <a:xfrm>
              <a:off x="5558888" y="5135050"/>
              <a:ext cx="2522189" cy="524815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2400" b="1" dirty="0" smtClean="0">
                  <a:solidFill>
                    <a:srgbClr val="8B15AC"/>
                  </a:solidFill>
                  <a:latin typeface="Garamond" panose="02020404030301010803" pitchFamily="18" charset="0"/>
                </a:rPr>
                <a:t>Velike intermed. ćelije</a:t>
              </a:r>
              <a:endParaRPr lang="sr-Latn-RS" sz="2400" b="1" dirty="0">
                <a:solidFill>
                  <a:srgbClr val="8B15AC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8188027" y="5111967"/>
              <a:ext cx="2212022" cy="524815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2400" b="1" dirty="0" smtClean="0">
                  <a:solidFill>
                    <a:srgbClr val="8B15AC"/>
                  </a:solidFill>
                  <a:latin typeface="Garamond" panose="02020404030301010803" pitchFamily="18" charset="0"/>
                </a:rPr>
                <a:t>Superficijalne ćelije</a:t>
              </a:r>
              <a:endParaRPr lang="sr-Latn-RS" sz="2400" b="1" dirty="0">
                <a:solidFill>
                  <a:srgbClr val="8B15AC"/>
                </a:solidFill>
                <a:latin typeface="Garamond" panose="02020404030301010803" pitchFamily="18" charset="0"/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8302903" y="1514225"/>
              <a:ext cx="1753850" cy="3308989"/>
              <a:chOff x="8470042" y="1751221"/>
              <a:chExt cx="1753850" cy="3308989"/>
            </a:xfrm>
          </p:grpSpPr>
          <p:sp>
            <p:nvSpPr>
              <p:cNvPr id="56" name="Freeform 55"/>
              <p:cNvSpPr/>
              <p:nvPr/>
            </p:nvSpPr>
            <p:spPr>
              <a:xfrm>
                <a:off x="8470042" y="1751221"/>
                <a:ext cx="1753850" cy="3308989"/>
              </a:xfrm>
              <a:custGeom>
                <a:avLst/>
                <a:gdLst>
                  <a:gd name="connsiteX0" fmla="*/ 899410 w 1469036"/>
                  <a:gd name="connsiteY0" fmla="*/ 0 h 2698229"/>
                  <a:gd name="connsiteX1" fmla="*/ 734518 w 1469036"/>
                  <a:gd name="connsiteY1" fmla="*/ 59960 h 2698229"/>
                  <a:gd name="connsiteX2" fmla="*/ 644577 w 1469036"/>
                  <a:gd name="connsiteY2" fmla="*/ 89941 h 2698229"/>
                  <a:gd name="connsiteX3" fmla="*/ 509666 w 1469036"/>
                  <a:gd name="connsiteY3" fmla="*/ 134911 h 2698229"/>
                  <a:gd name="connsiteX4" fmla="*/ 434715 w 1469036"/>
                  <a:gd name="connsiteY4" fmla="*/ 179882 h 2698229"/>
                  <a:gd name="connsiteX5" fmla="*/ 389745 w 1469036"/>
                  <a:gd name="connsiteY5" fmla="*/ 194872 h 2698229"/>
                  <a:gd name="connsiteX6" fmla="*/ 314794 w 1469036"/>
                  <a:gd name="connsiteY6" fmla="*/ 254832 h 2698229"/>
                  <a:gd name="connsiteX7" fmla="*/ 239843 w 1469036"/>
                  <a:gd name="connsiteY7" fmla="*/ 329783 h 2698229"/>
                  <a:gd name="connsiteX8" fmla="*/ 194873 w 1469036"/>
                  <a:gd name="connsiteY8" fmla="*/ 419724 h 2698229"/>
                  <a:gd name="connsiteX9" fmla="*/ 164892 w 1469036"/>
                  <a:gd name="connsiteY9" fmla="*/ 509665 h 2698229"/>
                  <a:gd name="connsiteX10" fmla="*/ 134912 w 1469036"/>
                  <a:gd name="connsiteY10" fmla="*/ 554636 h 2698229"/>
                  <a:gd name="connsiteX11" fmla="*/ 89941 w 1469036"/>
                  <a:gd name="connsiteY11" fmla="*/ 629586 h 2698229"/>
                  <a:gd name="connsiteX12" fmla="*/ 44971 w 1469036"/>
                  <a:gd name="connsiteY12" fmla="*/ 764498 h 2698229"/>
                  <a:gd name="connsiteX13" fmla="*/ 29981 w 1469036"/>
                  <a:gd name="connsiteY13" fmla="*/ 809468 h 2698229"/>
                  <a:gd name="connsiteX14" fmla="*/ 0 w 1469036"/>
                  <a:gd name="connsiteY14" fmla="*/ 1169232 h 2698229"/>
                  <a:gd name="connsiteX15" fmla="*/ 14991 w 1469036"/>
                  <a:gd name="connsiteY15" fmla="*/ 1349114 h 2698229"/>
                  <a:gd name="connsiteX16" fmla="*/ 44971 w 1469036"/>
                  <a:gd name="connsiteY16" fmla="*/ 1394085 h 2698229"/>
                  <a:gd name="connsiteX17" fmla="*/ 134912 w 1469036"/>
                  <a:gd name="connsiteY17" fmla="*/ 1469036 h 2698229"/>
                  <a:gd name="connsiteX18" fmla="*/ 149902 w 1469036"/>
                  <a:gd name="connsiteY18" fmla="*/ 1514006 h 2698229"/>
                  <a:gd name="connsiteX19" fmla="*/ 179882 w 1469036"/>
                  <a:gd name="connsiteY19" fmla="*/ 1618937 h 2698229"/>
                  <a:gd name="connsiteX20" fmla="*/ 194873 w 1469036"/>
                  <a:gd name="connsiteY20" fmla="*/ 1948721 h 2698229"/>
                  <a:gd name="connsiteX21" fmla="*/ 209863 w 1469036"/>
                  <a:gd name="connsiteY21" fmla="*/ 2023672 h 2698229"/>
                  <a:gd name="connsiteX22" fmla="*/ 239843 w 1469036"/>
                  <a:gd name="connsiteY22" fmla="*/ 2128603 h 2698229"/>
                  <a:gd name="connsiteX23" fmla="*/ 269823 w 1469036"/>
                  <a:gd name="connsiteY23" fmla="*/ 2188564 h 2698229"/>
                  <a:gd name="connsiteX24" fmla="*/ 299804 w 1469036"/>
                  <a:gd name="connsiteY24" fmla="*/ 2368445 h 2698229"/>
                  <a:gd name="connsiteX25" fmla="*/ 329784 w 1469036"/>
                  <a:gd name="connsiteY25" fmla="*/ 2458386 h 2698229"/>
                  <a:gd name="connsiteX26" fmla="*/ 389745 w 1469036"/>
                  <a:gd name="connsiteY26" fmla="*/ 2518347 h 2698229"/>
                  <a:gd name="connsiteX27" fmla="*/ 434715 w 1469036"/>
                  <a:gd name="connsiteY27" fmla="*/ 2533337 h 2698229"/>
                  <a:gd name="connsiteX28" fmla="*/ 554636 w 1469036"/>
                  <a:gd name="connsiteY28" fmla="*/ 2593298 h 2698229"/>
                  <a:gd name="connsiteX29" fmla="*/ 599607 w 1469036"/>
                  <a:gd name="connsiteY29" fmla="*/ 2608288 h 2698229"/>
                  <a:gd name="connsiteX30" fmla="*/ 644577 w 1469036"/>
                  <a:gd name="connsiteY30" fmla="*/ 2623278 h 2698229"/>
                  <a:gd name="connsiteX31" fmla="*/ 719528 w 1469036"/>
                  <a:gd name="connsiteY31" fmla="*/ 2638268 h 2698229"/>
                  <a:gd name="connsiteX32" fmla="*/ 779489 w 1469036"/>
                  <a:gd name="connsiteY32" fmla="*/ 2653259 h 2698229"/>
                  <a:gd name="connsiteX33" fmla="*/ 914400 w 1469036"/>
                  <a:gd name="connsiteY33" fmla="*/ 2668249 h 2698229"/>
                  <a:gd name="connsiteX34" fmla="*/ 1019332 w 1469036"/>
                  <a:gd name="connsiteY34" fmla="*/ 2698229 h 2698229"/>
                  <a:gd name="connsiteX35" fmla="*/ 1154243 w 1469036"/>
                  <a:gd name="connsiteY35" fmla="*/ 2683239 h 2698229"/>
                  <a:gd name="connsiteX36" fmla="*/ 1199214 w 1469036"/>
                  <a:gd name="connsiteY36" fmla="*/ 2653259 h 2698229"/>
                  <a:gd name="connsiteX37" fmla="*/ 1349115 w 1469036"/>
                  <a:gd name="connsiteY37" fmla="*/ 2623278 h 2698229"/>
                  <a:gd name="connsiteX38" fmla="*/ 1394086 w 1469036"/>
                  <a:gd name="connsiteY38" fmla="*/ 2608288 h 2698229"/>
                  <a:gd name="connsiteX39" fmla="*/ 1424066 w 1469036"/>
                  <a:gd name="connsiteY39" fmla="*/ 2488367 h 2698229"/>
                  <a:gd name="connsiteX40" fmla="*/ 1454046 w 1469036"/>
                  <a:gd name="connsiteY40" fmla="*/ 1633927 h 2698229"/>
                  <a:gd name="connsiteX41" fmla="*/ 1469036 w 1469036"/>
                  <a:gd name="connsiteY41" fmla="*/ 1289154 h 2698229"/>
                  <a:gd name="connsiteX42" fmla="*/ 1454046 w 1469036"/>
                  <a:gd name="connsiteY42" fmla="*/ 1184223 h 2698229"/>
                  <a:gd name="connsiteX43" fmla="*/ 1424066 w 1469036"/>
                  <a:gd name="connsiteY43" fmla="*/ 1094282 h 2698229"/>
                  <a:gd name="connsiteX44" fmla="*/ 1409076 w 1469036"/>
                  <a:gd name="connsiteY44" fmla="*/ 1049311 h 2698229"/>
                  <a:gd name="connsiteX45" fmla="*/ 1394086 w 1469036"/>
                  <a:gd name="connsiteY45" fmla="*/ 959370 h 2698229"/>
                  <a:gd name="connsiteX46" fmla="*/ 1379096 w 1469036"/>
                  <a:gd name="connsiteY46" fmla="*/ 914400 h 2698229"/>
                  <a:gd name="connsiteX47" fmla="*/ 1364105 w 1469036"/>
                  <a:gd name="connsiteY47" fmla="*/ 824459 h 2698229"/>
                  <a:gd name="connsiteX48" fmla="*/ 1334125 w 1469036"/>
                  <a:gd name="connsiteY48" fmla="*/ 734518 h 2698229"/>
                  <a:gd name="connsiteX49" fmla="*/ 1304145 w 1469036"/>
                  <a:gd name="connsiteY49" fmla="*/ 644577 h 2698229"/>
                  <a:gd name="connsiteX50" fmla="*/ 1274164 w 1469036"/>
                  <a:gd name="connsiteY50" fmla="*/ 584616 h 2698229"/>
                  <a:gd name="connsiteX51" fmla="*/ 1259174 w 1469036"/>
                  <a:gd name="connsiteY51" fmla="*/ 509665 h 2698229"/>
                  <a:gd name="connsiteX52" fmla="*/ 1229194 w 1469036"/>
                  <a:gd name="connsiteY52" fmla="*/ 389744 h 2698229"/>
                  <a:gd name="connsiteX53" fmla="*/ 1184223 w 1469036"/>
                  <a:gd name="connsiteY53" fmla="*/ 224852 h 2698229"/>
                  <a:gd name="connsiteX54" fmla="*/ 1154243 w 1469036"/>
                  <a:gd name="connsiteY54" fmla="*/ 179882 h 2698229"/>
                  <a:gd name="connsiteX55" fmla="*/ 1124263 w 1469036"/>
                  <a:gd name="connsiteY55" fmla="*/ 89941 h 2698229"/>
                  <a:gd name="connsiteX56" fmla="*/ 1079292 w 1469036"/>
                  <a:gd name="connsiteY56" fmla="*/ 74950 h 2698229"/>
                  <a:gd name="connsiteX57" fmla="*/ 1034322 w 1469036"/>
                  <a:gd name="connsiteY57" fmla="*/ 44970 h 2698229"/>
                  <a:gd name="connsiteX58" fmla="*/ 944381 w 1469036"/>
                  <a:gd name="connsiteY58" fmla="*/ 14990 h 2698229"/>
                  <a:gd name="connsiteX59" fmla="*/ 899410 w 1469036"/>
                  <a:gd name="connsiteY59" fmla="*/ 0 h 2698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469036" h="2698229">
                    <a:moveTo>
                      <a:pt x="899410" y="0"/>
                    </a:moveTo>
                    <a:cubicBezTo>
                      <a:pt x="795115" y="41717"/>
                      <a:pt x="849989" y="21470"/>
                      <a:pt x="734518" y="59960"/>
                    </a:cubicBezTo>
                    <a:cubicBezTo>
                      <a:pt x="734514" y="59961"/>
                      <a:pt x="644580" y="89939"/>
                      <a:pt x="644577" y="89941"/>
                    </a:cubicBezTo>
                    <a:cubicBezTo>
                      <a:pt x="574318" y="136780"/>
                      <a:pt x="617378" y="116959"/>
                      <a:pt x="509666" y="134911"/>
                    </a:cubicBezTo>
                    <a:cubicBezTo>
                      <a:pt x="382276" y="177374"/>
                      <a:pt x="537598" y="118152"/>
                      <a:pt x="434715" y="179882"/>
                    </a:cubicBezTo>
                    <a:cubicBezTo>
                      <a:pt x="421166" y="188012"/>
                      <a:pt x="404735" y="189875"/>
                      <a:pt x="389745" y="194872"/>
                    </a:cubicBezTo>
                    <a:cubicBezTo>
                      <a:pt x="272832" y="311781"/>
                      <a:pt x="466099" y="122440"/>
                      <a:pt x="314794" y="254832"/>
                    </a:cubicBezTo>
                    <a:cubicBezTo>
                      <a:pt x="288204" y="278098"/>
                      <a:pt x="239843" y="329783"/>
                      <a:pt x="239843" y="329783"/>
                    </a:cubicBezTo>
                    <a:cubicBezTo>
                      <a:pt x="185179" y="493779"/>
                      <a:pt x="272357" y="245386"/>
                      <a:pt x="194873" y="419724"/>
                    </a:cubicBezTo>
                    <a:cubicBezTo>
                      <a:pt x="182038" y="448602"/>
                      <a:pt x="182421" y="483370"/>
                      <a:pt x="164892" y="509665"/>
                    </a:cubicBezTo>
                    <a:cubicBezTo>
                      <a:pt x="154899" y="524655"/>
                      <a:pt x="142969" y="538522"/>
                      <a:pt x="134912" y="554636"/>
                    </a:cubicBezTo>
                    <a:cubicBezTo>
                      <a:pt x="95995" y="632471"/>
                      <a:pt x="148499" y="571030"/>
                      <a:pt x="89941" y="629586"/>
                    </a:cubicBezTo>
                    <a:lnTo>
                      <a:pt x="44971" y="764498"/>
                    </a:lnTo>
                    <a:lnTo>
                      <a:pt x="29981" y="809468"/>
                    </a:lnTo>
                    <a:cubicBezTo>
                      <a:pt x="13859" y="938449"/>
                      <a:pt x="0" y="1029218"/>
                      <a:pt x="0" y="1169232"/>
                    </a:cubicBezTo>
                    <a:cubicBezTo>
                      <a:pt x="0" y="1229401"/>
                      <a:pt x="3191" y="1290114"/>
                      <a:pt x="14991" y="1349114"/>
                    </a:cubicBezTo>
                    <a:cubicBezTo>
                      <a:pt x="18524" y="1366780"/>
                      <a:pt x="33438" y="1380245"/>
                      <a:pt x="44971" y="1394085"/>
                    </a:cubicBezTo>
                    <a:cubicBezTo>
                      <a:pt x="81038" y="1437366"/>
                      <a:pt x="90695" y="1439558"/>
                      <a:pt x="134912" y="1469036"/>
                    </a:cubicBezTo>
                    <a:cubicBezTo>
                      <a:pt x="139909" y="1484026"/>
                      <a:pt x="145561" y="1498813"/>
                      <a:pt x="149902" y="1514006"/>
                    </a:cubicBezTo>
                    <a:cubicBezTo>
                      <a:pt x="187546" y="1645763"/>
                      <a:pt x="143941" y="1511115"/>
                      <a:pt x="179882" y="1618937"/>
                    </a:cubicBezTo>
                    <a:cubicBezTo>
                      <a:pt x="184879" y="1728865"/>
                      <a:pt x="186744" y="1838980"/>
                      <a:pt x="194873" y="1948721"/>
                    </a:cubicBezTo>
                    <a:cubicBezTo>
                      <a:pt x="196755" y="1974130"/>
                      <a:pt x="204336" y="1998800"/>
                      <a:pt x="209863" y="2023672"/>
                    </a:cubicBezTo>
                    <a:cubicBezTo>
                      <a:pt x="215714" y="2050001"/>
                      <a:pt x="228287" y="2101639"/>
                      <a:pt x="239843" y="2128603"/>
                    </a:cubicBezTo>
                    <a:cubicBezTo>
                      <a:pt x="248645" y="2149142"/>
                      <a:pt x="259830" y="2168577"/>
                      <a:pt x="269823" y="2188564"/>
                    </a:cubicBezTo>
                    <a:cubicBezTo>
                      <a:pt x="280452" y="2273594"/>
                      <a:pt x="278581" y="2297701"/>
                      <a:pt x="299804" y="2368445"/>
                    </a:cubicBezTo>
                    <a:cubicBezTo>
                      <a:pt x="308885" y="2398714"/>
                      <a:pt x="307438" y="2436040"/>
                      <a:pt x="329784" y="2458386"/>
                    </a:cubicBezTo>
                    <a:cubicBezTo>
                      <a:pt x="349771" y="2478373"/>
                      <a:pt x="362930" y="2509409"/>
                      <a:pt x="389745" y="2518347"/>
                    </a:cubicBezTo>
                    <a:lnTo>
                      <a:pt x="434715" y="2533337"/>
                    </a:lnTo>
                    <a:cubicBezTo>
                      <a:pt x="487042" y="2585664"/>
                      <a:pt x="451288" y="2558849"/>
                      <a:pt x="554636" y="2593298"/>
                    </a:cubicBezTo>
                    <a:lnTo>
                      <a:pt x="599607" y="2608288"/>
                    </a:lnTo>
                    <a:cubicBezTo>
                      <a:pt x="614597" y="2613285"/>
                      <a:pt x="629083" y="2620179"/>
                      <a:pt x="644577" y="2623278"/>
                    </a:cubicBezTo>
                    <a:cubicBezTo>
                      <a:pt x="669561" y="2628275"/>
                      <a:pt x="694656" y="2632741"/>
                      <a:pt x="719528" y="2638268"/>
                    </a:cubicBezTo>
                    <a:cubicBezTo>
                      <a:pt x="739640" y="2642737"/>
                      <a:pt x="759126" y="2650126"/>
                      <a:pt x="779489" y="2653259"/>
                    </a:cubicBezTo>
                    <a:cubicBezTo>
                      <a:pt x="824210" y="2660139"/>
                      <a:pt x="869430" y="2663252"/>
                      <a:pt x="914400" y="2668249"/>
                    </a:cubicBezTo>
                    <a:cubicBezTo>
                      <a:pt x="935607" y="2675318"/>
                      <a:pt x="1000510" y="2698229"/>
                      <a:pt x="1019332" y="2698229"/>
                    </a:cubicBezTo>
                    <a:cubicBezTo>
                      <a:pt x="1064579" y="2698229"/>
                      <a:pt x="1109273" y="2688236"/>
                      <a:pt x="1154243" y="2683239"/>
                    </a:cubicBezTo>
                    <a:cubicBezTo>
                      <a:pt x="1169233" y="2673246"/>
                      <a:pt x="1183100" y="2661316"/>
                      <a:pt x="1199214" y="2653259"/>
                    </a:cubicBezTo>
                    <a:cubicBezTo>
                      <a:pt x="1241079" y="2632326"/>
                      <a:pt x="1310435" y="2628804"/>
                      <a:pt x="1349115" y="2623278"/>
                    </a:cubicBezTo>
                    <a:cubicBezTo>
                      <a:pt x="1364105" y="2618281"/>
                      <a:pt x="1386412" y="2622101"/>
                      <a:pt x="1394086" y="2608288"/>
                    </a:cubicBezTo>
                    <a:cubicBezTo>
                      <a:pt x="1414096" y="2572269"/>
                      <a:pt x="1424066" y="2488367"/>
                      <a:pt x="1424066" y="2488367"/>
                    </a:cubicBezTo>
                    <a:cubicBezTo>
                      <a:pt x="1456279" y="2005168"/>
                      <a:pt x="1428160" y="2475233"/>
                      <a:pt x="1454046" y="1633927"/>
                    </a:cubicBezTo>
                    <a:cubicBezTo>
                      <a:pt x="1457584" y="1518949"/>
                      <a:pt x="1464039" y="1404078"/>
                      <a:pt x="1469036" y="1289154"/>
                    </a:cubicBezTo>
                    <a:cubicBezTo>
                      <a:pt x="1464039" y="1254177"/>
                      <a:pt x="1461991" y="1218650"/>
                      <a:pt x="1454046" y="1184223"/>
                    </a:cubicBezTo>
                    <a:cubicBezTo>
                      <a:pt x="1446940" y="1153430"/>
                      <a:pt x="1434059" y="1124262"/>
                      <a:pt x="1424066" y="1094282"/>
                    </a:cubicBezTo>
                    <a:cubicBezTo>
                      <a:pt x="1419069" y="1079292"/>
                      <a:pt x="1411674" y="1064897"/>
                      <a:pt x="1409076" y="1049311"/>
                    </a:cubicBezTo>
                    <a:cubicBezTo>
                      <a:pt x="1404079" y="1019331"/>
                      <a:pt x="1400679" y="989040"/>
                      <a:pt x="1394086" y="959370"/>
                    </a:cubicBezTo>
                    <a:cubicBezTo>
                      <a:pt x="1390658" y="943945"/>
                      <a:pt x="1382524" y="929825"/>
                      <a:pt x="1379096" y="914400"/>
                    </a:cubicBezTo>
                    <a:cubicBezTo>
                      <a:pt x="1372502" y="884730"/>
                      <a:pt x="1371477" y="853945"/>
                      <a:pt x="1364105" y="824459"/>
                    </a:cubicBezTo>
                    <a:cubicBezTo>
                      <a:pt x="1356440" y="793801"/>
                      <a:pt x="1344118" y="764498"/>
                      <a:pt x="1334125" y="734518"/>
                    </a:cubicBezTo>
                    <a:cubicBezTo>
                      <a:pt x="1334124" y="734516"/>
                      <a:pt x="1304146" y="644580"/>
                      <a:pt x="1304145" y="644577"/>
                    </a:cubicBezTo>
                    <a:lnTo>
                      <a:pt x="1274164" y="584616"/>
                    </a:lnTo>
                    <a:cubicBezTo>
                      <a:pt x="1269167" y="559632"/>
                      <a:pt x="1264903" y="534491"/>
                      <a:pt x="1259174" y="509665"/>
                    </a:cubicBezTo>
                    <a:cubicBezTo>
                      <a:pt x="1249909" y="469516"/>
                      <a:pt x="1237275" y="430148"/>
                      <a:pt x="1229194" y="389744"/>
                    </a:cubicBezTo>
                    <a:cubicBezTo>
                      <a:pt x="1221149" y="349517"/>
                      <a:pt x="1205960" y="257458"/>
                      <a:pt x="1184223" y="224852"/>
                    </a:cubicBezTo>
                    <a:lnTo>
                      <a:pt x="1154243" y="179882"/>
                    </a:lnTo>
                    <a:cubicBezTo>
                      <a:pt x="1144250" y="149902"/>
                      <a:pt x="1154243" y="99935"/>
                      <a:pt x="1124263" y="89941"/>
                    </a:cubicBezTo>
                    <a:cubicBezTo>
                      <a:pt x="1109273" y="84944"/>
                      <a:pt x="1093425" y="82017"/>
                      <a:pt x="1079292" y="74950"/>
                    </a:cubicBezTo>
                    <a:cubicBezTo>
                      <a:pt x="1063178" y="66893"/>
                      <a:pt x="1050785" y="52287"/>
                      <a:pt x="1034322" y="44970"/>
                    </a:cubicBezTo>
                    <a:cubicBezTo>
                      <a:pt x="1005444" y="32135"/>
                      <a:pt x="972647" y="29122"/>
                      <a:pt x="944381" y="14990"/>
                    </a:cubicBezTo>
                    <a:lnTo>
                      <a:pt x="899410" y="0"/>
                    </a:lnTo>
                    <a:close/>
                  </a:path>
                </a:pathLst>
              </a:custGeom>
              <a:solidFill>
                <a:srgbClr val="935CD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9104920" y="3910785"/>
                <a:ext cx="353873" cy="415427"/>
              </a:xfrm>
              <a:prstGeom prst="ellipse">
                <a:avLst/>
              </a:prstGeom>
              <a:solidFill>
                <a:srgbClr val="4408A6"/>
              </a:solidFill>
              <a:ln>
                <a:solidFill>
                  <a:srgbClr val="440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Freeform 53"/>
            <p:cNvSpPr/>
            <p:nvPr/>
          </p:nvSpPr>
          <p:spPr>
            <a:xfrm>
              <a:off x="10466537" y="2196379"/>
              <a:ext cx="1558977" cy="2623278"/>
            </a:xfrm>
            <a:custGeom>
              <a:avLst/>
              <a:gdLst>
                <a:gd name="connsiteX0" fmla="*/ 854439 w 1558977"/>
                <a:gd name="connsiteY0" fmla="*/ 74951 h 2623278"/>
                <a:gd name="connsiteX1" fmla="*/ 749508 w 1558977"/>
                <a:gd name="connsiteY1" fmla="*/ 89941 h 2623278"/>
                <a:gd name="connsiteX2" fmla="*/ 644577 w 1558977"/>
                <a:gd name="connsiteY2" fmla="*/ 119921 h 2623278"/>
                <a:gd name="connsiteX3" fmla="*/ 569626 w 1558977"/>
                <a:gd name="connsiteY3" fmla="*/ 134911 h 2623278"/>
                <a:gd name="connsiteX4" fmla="*/ 509666 w 1558977"/>
                <a:gd name="connsiteY4" fmla="*/ 149901 h 2623278"/>
                <a:gd name="connsiteX5" fmla="*/ 434715 w 1558977"/>
                <a:gd name="connsiteY5" fmla="*/ 164892 h 2623278"/>
                <a:gd name="connsiteX6" fmla="*/ 389744 w 1558977"/>
                <a:gd name="connsiteY6" fmla="*/ 179882 h 2623278"/>
                <a:gd name="connsiteX7" fmla="*/ 254833 w 1558977"/>
                <a:gd name="connsiteY7" fmla="*/ 194872 h 2623278"/>
                <a:gd name="connsiteX8" fmla="*/ 74951 w 1558977"/>
                <a:gd name="connsiteY8" fmla="*/ 239842 h 2623278"/>
                <a:gd name="connsiteX9" fmla="*/ 29980 w 1558977"/>
                <a:gd name="connsiteY9" fmla="*/ 254833 h 2623278"/>
                <a:gd name="connsiteX10" fmla="*/ 0 w 1558977"/>
                <a:gd name="connsiteY10" fmla="*/ 344774 h 2623278"/>
                <a:gd name="connsiteX11" fmla="*/ 14990 w 1558977"/>
                <a:gd name="connsiteY11" fmla="*/ 689547 h 2623278"/>
                <a:gd name="connsiteX12" fmla="*/ 44970 w 1558977"/>
                <a:gd name="connsiteY12" fmla="*/ 779488 h 2623278"/>
                <a:gd name="connsiteX13" fmla="*/ 74951 w 1558977"/>
                <a:gd name="connsiteY13" fmla="*/ 869429 h 2623278"/>
                <a:gd name="connsiteX14" fmla="*/ 89941 w 1558977"/>
                <a:gd name="connsiteY14" fmla="*/ 914400 h 2623278"/>
                <a:gd name="connsiteX15" fmla="*/ 104931 w 1558977"/>
                <a:gd name="connsiteY15" fmla="*/ 959370 h 2623278"/>
                <a:gd name="connsiteX16" fmla="*/ 119921 w 1558977"/>
                <a:gd name="connsiteY16" fmla="*/ 1019331 h 2623278"/>
                <a:gd name="connsiteX17" fmla="*/ 149902 w 1558977"/>
                <a:gd name="connsiteY17" fmla="*/ 1109272 h 2623278"/>
                <a:gd name="connsiteX18" fmla="*/ 194872 w 1558977"/>
                <a:gd name="connsiteY18" fmla="*/ 1154242 h 2623278"/>
                <a:gd name="connsiteX19" fmla="*/ 284813 w 1558977"/>
                <a:gd name="connsiteY19" fmla="*/ 1274164 h 2623278"/>
                <a:gd name="connsiteX20" fmla="*/ 299803 w 1558977"/>
                <a:gd name="connsiteY20" fmla="*/ 1334124 h 2623278"/>
                <a:gd name="connsiteX21" fmla="*/ 374754 w 1558977"/>
                <a:gd name="connsiteY21" fmla="*/ 1409075 h 2623278"/>
                <a:gd name="connsiteX22" fmla="*/ 419725 w 1558977"/>
                <a:gd name="connsiteY22" fmla="*/ 1558977 h 2623278"/>
                <a:gd name="connsiteX23" fmla="*/ 434715 w 1558977"/>
                <a:gd name="connsiteY23" fmla="*/ 1603947 h 2623278"/>
                <a:gd name="connsiteX24" fmla="*/ 449705 w 1558977"/>
                <a:gd name="connsiteY24" fmla="*/ 1753849 h 2623278"/>
                <a:gd name="connsiteX25" fmla="*/ 464695 w 1558977"/>
                <a:gd name="connsiteY25" fmla="*/ 1813810 h 2623278"/>
                <a:gd name="connsiteX26" fmla="*/ 479685 w 1558977"/>
                <a:gd name="connsiteY26" fmla="*/ 1918741 h 2623278"/>
                <a:gd name="connsiteX27" fmla="*/ 464695 w 1558977"/>
                <a:gd name="connsiteY27" fmla="*/ 2233534 h 2623278"/>
                <a:gd name="connsiteX28" fmla="*/ 419725 w 1558977"/>
                <a:gd name="connsiteY28" fmla="*/ 2398426 h 2623278"/>
                <a:gd name="connsiteX29" fmla="*/ 434715 w 1558977"/>
                <a:gd name="connsiteY29" fmla="*/ 2518347 h 2623278"/>
                <a:gd name="connsiteX30" fmla="*/ 464695 w 1558977"/>
                <a:gd name="connsiteY30" fmla="*/ 2608288 h 2623278"/>
                <a:gd name="connsiteX31" fmla="*/ 509666 w 1558977"/>
                <a:gd name="connsiteY31" fmla="*/ 2623278 h 2623278"/>
                <a:gd name="connsiteX32" fmla="*/ 1169233 w 1558977"/>
                <a:gd name="connsiteY32" fmla="*/ 2578308 h 2623278"/>
                <a:gd name="connsiteX33" fmla="*/ 1289154 w 1558977"/>
                <a:gd name="connsiteY33" fmla="*/ 2548328 h 2623278"/>
                <a:gd name="connsiteX34" fmla="*/ 1334125 w 1558977"/>
                <a:gd name="connsiteY34" fmla="*/ 2533337 h 2623278"/>
                <a:gd name="connsiteX35" fmla="*/ 1394085 w 1558977"/>
                <a:gd name="connsiteY35" fmla="*/ 2443397 h 2623278"/>
                <a:gd name="connsiteX36" fmla="*/ 1424066 w 1558977"/>
                <a:gd name="connsiteY36" fmla="*/ 2398426 h 2623278"/>
                <a:gd name="connsiteX37" fmla="*/ 1469036 w 1558977"/>
                <a:gd name="connsiteY37" fmla="*/ 2338465 h 2623278"/>
                <a:gd name="connsiteX38" fmla="*/ 1499016 w 1558977"/>
                <a:gd name="connsiteY38" fmla="*/ 2233534 h 2623278"/>
                <a:gd name="connsiteX39" fmla="*/ 1484026 w 1558977"/>
                <a:gd name="connsiteY39" fmla="*/ 2113613 h 2623278"/>
                <a:gd name="connsiteX40" fmla="*/ 1439056 w 1558977"/>
                <a:gd name="connsiteY40" fmla="*/ 2068642 h 2623278"/>
                <a:gd name="connsiteX41" fmla="*/ 1424066 w 1558977"/>
                <a:gd name="connsiteY41" fmla="*/ 1993692 h 2623278"/>
                <a:gd name="connsiteX42" fmla="*/ 1394085 w 1558977"/>
                <a:gd name="connsiteY42" fmla="*/ 1948721 h 2623278"/>
                <a:gd name="connsiteX43" fmla="*/ 1364105 w 1558977"/>
                <a:gd name="connsiteY43" fmla="*/ 1888760 h 2623278"/>
                <a:gd name="connsiteX44" fmla="*/ 1334125 w 1558977"/>
                <a:gd name="connsiteY44" fmla="*/ 1798819 h 2623278"/>
                <a:gd name="connsiteX45" fmla="*/ 1319134 w 1558977"/>
                <a:gd name="connsiteY45" fmla="*/ 1603947 h 2623278"/>
                <a:gd name="connsiteX46" fmla="*/ 1349115 w 1558977"/>
                <a:gd name="connsiteY46" fmla="*/ 1289154 h 2623278"/>
                <a:gd name="connsiteX47" fmla="*/ 1379095 w 1558977"/>
                <a:gd name="connsiteY47" fmla="*/ 1184223 h 2623278"/>
                <a:gd name="connsiteX48" fmla="*/ 1409075 w 1558977"/>
                <a:gd name="connsiteY48" fmla="*/ 1139252 h 2623278"/>
                <a:gd name="connsiteX49" fmla="*/ 1454046 w 1558977"/>
                <a:gd name="connsiteY49" fmla="*/ 1004341 h 2623278"/>
                <a:gd name="connsiteX50" fmla="*/ 1484026 w 1558977"/>
                <a:gd name="connsiteY50" fmla="*/ 959370 h 2623278"/>
                <a:gd name="connsiteX51" fmla="*/ 1528997 w 1558977"/>
                <a:gd name="connsiteY51" fmla="*/ 839449 h 2623278"/>
                <a:gd name="connsiteX52" fmla="*/ 1558977 w 1558977"/>
                <a:gd name="connsiteY52" fmla="*/ 734518 h 2623278"/>
                <a:gd name="connsiteX53" fmla="*/ 1543987 w 1558977"/>
                <a:gd name="connsiteY53" fmla="*/ 584616 h 2623278"/>
                <a:gd name="connsiteX54" fmla="*/ 1469036 w 1558977"/>
                <a:gd name="connsiteY54" fmla="*/ 509665 h 2623278"/>
                <a:gd name="connsiteX55" fmla="*/ 1424066 w 1558977"/>
                <a:gd name="connsiteY55" fmla="*/ 284813 h 2623278"/>
                <a:gd name="connsiteX56" fmla="*/ 1364105 w 1558977"/>
                <a:gd name="connsiteY56" fmla="*/ 194872 h 2623278"/>
                <a:gd name="connsiteX57" fmla="*/ 1304144 w 1558977"/>
                <a:gd name="connsiteY57" fmla="*/ 179882 h 2623278"/>
                <a:gd name="connsiteX58" fmla="*/ 1214203 w 1558977"/>
                <a:gd name="connsiteY58" fmla="*/ 134911 h 2623278"/>
                <a:gd name="connsiteX59" fmla="*/ 1169233 w 1558977"/>
                <a:gd name="connsiteY59" fmla="*/ 104931 h 2623278"/>
                <a:gd name="connsiteX60" fmla="*/ 1079292 w 1558977"/>
                <a:gd name="connsiteY60" fmla="*/ 74951 h 2623278"/>
                <a:gd name="connsiteX61" fmla="*/ 1034321 w 1558977"/>
                <a:gd name="connsiteY61" fmla="*/ 59960 h 2623278"/>
                <a:gd name="connsiteX62" fmla="*/ 989351 w 1558977"/>
                <a:gd name="connsiteY62" fmla="*/ 29980 h 2623278"/>
                <a:gd name="connsiteX63" fmla="*/ 884420 w 1558977"/>
                <a:gd name="connsiteY63" fmla="*/ 0 h 2623278"/>
                <a:gd name="connsiteX64" fmla="*/ 824459 w 1558977"/>
                <a:gd name="connsiteY64" fmla="*/ 14990 h 2623278"/>
                <a:gd name="connsiteX65" fmla="*/ 809469 w 1558977"/>
                <a:gd name="connsiteY65" fmla="*/ 59960 h 2623278"/>
                <a:gd name="connsiteX66" fmla="*/ 779488 w 1558977"/>
                <a:gd name="connsiteY66" fmla="*/ 74951 h 2623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558977" h="2623278">
                  <a:moveTo>
                    <a:pt x="854439" y="74951"/>
                  </a:moveTo>
                  <a:cubicBezTo>
                    <a:pt x="819462" y="79948"/>
                    <a:pt x="784270" y="83621"/>
                    <a:pt x="749508" y="89941"/>
                  </a:cubicBezTo>
                  <a:cubicBezTo>
                    <a:pt x="646692" y="108635"/>
                    <a:pt x="730203" y="98515"/>
                    <a:pt x="644577" y="119921"/>
                  </a:cubicBezTo>
                  <a:cubicBezTo>
                    <a:pt x="619859" y="126100"/>
                    <a:pt x="594498" y="129384"/>
                    <a:pt x="569626" y="134911"/>
                  </a:cubicBezTo>
                  <a:cubicBezTo>
                    <a:pt x="549515" y="139380"/>
                    <a:pt x="529777" y="145432"/>
                    <a:pt x="509666" y="149901"/>
                  </a:cubicBezTo>
                  <a:cubicBezTo>
                    <a:pt x="484794" y="155428"/>
                    <a:pt x="459433" y="158712"/>
                    <a:pt x="434715" y="164892"/>
                  </a:cubicBezTo>
                  <a:cubicBezTo>
                    <a:pt x="419386" y="168724"/>
                    <a:pt x="405330" y="177284"/>
                    <a:pt x="389744" y="179882"/>
                  </a:cubicBezTo>
                  <a:cubicBezTo>
                    <a:pt x="345113" y="187320"/>
                    <a:pt x="299803" y="189875"/>
                    <a:pt x="254833" y="194872"/>
                  </a:cubicBezTo>
                  <a:cubicBezTo>
                    <a:pt x="136058" y="234463"/>
                    <a:pt x="196064" y="219657"/>
                    <a:pt x="74951" y="239842"/>
                  </a:cubicBezTo>
                  <a:cubicBezTo>
                    <a:pt x="59961" y="244839"/>
                    <a:pt x="39164" y="241975"/>
                    <a:pt x="29980" y="254833"/>
                  </a:cubicBezTo>
                  <a:cubicBezTo>
                    <a:pt x="11612" y="280549"/>
                    <a:pt x="0" y="344774"/>
                    <a:pt x="0" y="344774"/>
                  </a:cubicBezTo>
                  <a:cubicBezTo>
                    <a:pt x="4997" y="459698"/>
                    <a:pt x="3153" y="575125"/>
                    <a:pt x="14990" y="689547"/>
                  </a:cubicBezTo>
                  <a:cubicBezTo>
                    <a:pt x="18242" y="720981"/>
                    <a:pt x="34977" y="749508"/>
                    <a:pt x="44970" y="779488"/>
                  </a:cubicBezTo>
                  <a:lnTo>
                    <a:pt x="74951" y="869429"/>
                  </a:lnTo>
                  <a:lnTo>
                    <a:pt x="89941" y="914400"/>
                  </a:lnTo>
                  <a:cubicBezTo>
                    <a:pt x="94938" y="929390"/>
                    <a:pt x="101099" y="944041"/>
                    <a:pt x="104931" y="959370"/>
                  </a:cubicBezTo>
                  <a:cubicBezTo>
                    <a:pt x="109928" y="979357"/>
                    <a:pt x="114001" y="999598"/>
                    <a:pt x="119921" y="1019331"/>
                  </a:cubicBezTo>
                  <a:cubicBezTo>
                    <a:pt x="129002" y="1049600"/>
                    <a:pt x="127556" y="1086926"/>
                    <a:pt x="149902" y="1109272"/>
                  </a:cubicBezTo>
                  <a:cubicBezTo>
                    <a:pt x="164892" y="1124262"/>
                    <a:pt x="181857" y="1137508"/>
                    <a:pt x="194872" y="1154242"/>
                  </a:cubicBezTo>
                  <a:cubicBezTo>
                    <a:pt x="313528" y="1306800"/>
                    <a:pt x="209408" y="1198756"/>
                    <a:pt x="284813" y="1274164"/>
                  </a:cubicBezTo>
                  <a:cubicBezTo>
                    <a:pt x="289810" y="1294151"/>
                    <a:pt x="288375" y="1316982"/>
                    <a:pt x="299803" y="1334124"/>
                  </a:cubicBezTo>
                  <a:cubicBezTo>
                    <a:pt x="319402" y="1363522"/>
                    <a:pt x="374754" y="1409075"/>
                    <a:pt x="374754" y="1409075"/>
                  </a:cubicBezTo>
                  <a:cubicBezTo>
                    <a:pt x="397409" y="1499697"/>
                    <a:pt x="383228" y="1449488"/>
                    <a:pt x="419725" y="1558977"/>
                  </a:cubicBezTo>
                  <a:lnTo>
                    <a:pt x="434715" y="1603947"/>
                  </a:lnTo>
                  <a:cubicBezTo>
                    <a:pt x="439712" y="1653914"/>
                    <a:pt x="442603" y="1704137"/>
                    <a:pt x="449705" y="1753849"/>
                  </a:cubicBezTo>
                  <a:cubicBezTo>
                    <a:pt x="452619" y="1774244"/>
                    <a:pt x="461010" y="1793540"/>
                    <a:pt x="464695" y="1813810"/>
                  </a:cubicBezTo>
                  <a:cubicBezTo>
                    <a:pt x="471015" y="1848572"/>
                    <a:pt x="474688" y="1883764"/>
                    <a:pt x="479685" y="1918741"/>
                  </a:cubicBezTo>
                  <a:cubicBezTo>
                    <a:pt x="474688" y="2023672"/>
                    <a:pt x="475504" y="2129042"/>
                    <a:pt x="464695" y="2233534"/>
                  </a:cubicBezTo>
                  <a:cubicBezTo>
                    <a:pt x="459623" y="2282565"/>
                    <a:pt x="436724" y="2347430"/>
                    <a:pt x="419725" y="2398426"/>
                  </a:cubicBezTo>
                  <a:cubicBezTo>
                    <a:pt x="424722" y="2438400"/>
                    <a:pt x="426274" y="2478956"/>
                    <a:pt x="434715" y="2518347"/>
                  </a:cubicBezTo>
                  <a:cubicBezTo>
                    <a:pt x="441336" y="2549248"/>
                    <a:pt x="434715" y="2598295"/>
                    <a:pt x="464695" y="2608288"/>
                  </a:cubicBezTo>
                  <a:lnTo>
                    <a:pt x="509666" y="2623278"/>
                  </a:lnTo>
                  <a:cubicBezTo>
                    <a:pt x="1079495" y="2590717"/>
                    <a:pt x="860222" y="2612642"/>
                    <a:pt x="1169233" y="2578308"/>
                  </a:cubicBezTo>
                  <a:cubicBezTo>
                    <a:pt x="1272035" y="2544041"/>
                    <a:pt x="1144432" y="2584509"/>
                    <a:pt x="1289154" y="2548328"/>
                  </a:cubicBezTo>
                  <a:cubicBezTo>
                    <a:pt x="1304483" y="2544496"/>
                    <a:pt x="1319135" y="2538334"/>
                    <a:pt x="1334125" y="2533337"/>
                  </a:cubicBezTo>
                  <a:cubicBezTo>
                    <a:pt x="1360468" y="2454307"/>
                    <a:pt x="1331704" y="2518254"/>
                    <a:pt x="1394085" y="2443397"/>
                  </a:cubicBezTo>
                  <a:cubicBezTo>
                    <a:pt x="1405619" y="2429557"/>
                    <a:pt x="1413594" y="2413086"/>
                    <a:pt x="1424066" y="2398426"/>
                  </a:cubicBezTo>
                  <a:cubicBezTo>
                    <a:pt x="1438587" y="2378096"/>
                    <a:pt x="1454046" y="2358452"/>
                    <a:pt x="1469036" y="2338465"/>
                  </a:cubicBezTo>
                  <a:cubicBezTo>
                    <a:pt x="1476105" y="2317257"/>
                    <a:pt x="1499016" y="2252357"/>
                    <a:pt x="1499016" y="2233534"/>
                  </a:cubicBezTo>
                  <a:cubicBezTo>
                    <a:pt x="1499016" y="2193249"/>
                    <a:pt x="1497793" y="2151472"/>
                    <a:pt x="1484026" y="2113613"/>
                  </a:cubicBezTo>
                  <a:cubicBezTo>
                    <a:pt x="1476781" y="2093690"/>
                    <a:pt x="1454046" y="2083632"/>
                    <a:pt x="1439056" y="2068642"/>
                  </a:cubicBezTo>
                  <a:cubicBezTo>
                    <a:pt x="1434059" y="2043659"/>
                    <a:pt x="1433012" y="2017548"/>
                    <a:pt x="1424066" y="1993692"/>
                  </a:cubicBezTo>
                  <a:cubicBezTo>
                    <a:pt x="1417740" y="1976823"/>
                    <a:pt x="1403024" y="1964363"/>
                    <a:pt x="1394085" y="1948721"/>
                  </a:cubicBezTo>
                  <a:cubicBezTo>
                    <a:pt x="1382998" y="1929319"/>
                    <a:pt x="1372404" y="1909508"/>
                    <a:pt x="1364105" y="1888760"/>
                  </a:cubicBezTo>
                  <a:cubicBezTo>
                    <a:pt x="1352368" y="1859418"/>
                    <a:pt x="1334125" y="1798819"/>
                    <a:pt x="1334125" y="1798819"/>
                  </a:cubicBezTo>
                  <a:cubicBezTo>
                    <a:pt x="1329128" y="1733862"/>
                    <a:pt x="1319134" y="1669096"/>
                    <a:pt x="1319134" y="1603947"/>
                  </a:cubicBezTo>
                  <a:cubicBezTo>
                    <a:pt x="1319134" y="1461548"/>
                    <a:pt x="1323689" y="1403571"/>
                    <a:pt x="1349115" y="1289154"/>
                  </a:cubicBezTo>
                  <a:cubicBezTo>
                    <a:pt x="1352957" y="1271863"/>
                    <a:pt x="1369079" y="1204256"/>
                    <a:pt x="1379095" y="1184223"/>
                  </a:cubicBezTo>
                  <a:cubicBezTo>
                    <a:pt x="1387152" y="1168109"/>
                    <a:pt x="1401018" y="1155366"/>
                    <a:pt x="1409075" y="1139252"/>
                  </a:cubicBezTo>
                  <a:cubicBezTo>
                    <a:pt x="1530770" y="895861"/>
                    <a:pt x="1368169" y="1204723"/>
                    <a:pt x="1454046" y="1004341"/>
                  </a:cubicBezTo>
                  <a:cubicBezTo>
                    <a:pt x="1461143" y="987782"/>
                    <a:pt x="1474033" y="974360"/>
                    <a:pt x="1484026" y="959370"/>
                  </a:cubicBezTo>
                  <a:cubicBezTo>
                    <a:pt x="1511663" y="848821"/>
                    <a:pt x="1481963" y="949195"/>
                    <a:pt x="1528997" y="839449"/>
                  </a:cubicBezTo>
                  <a:cubicBezTo>
                    <a:pt x="1541899" y="809345"/>
                    <a:pt x="1551371" y="764942"/>
                    <a:pt x="1558977" y="734518"/>
                  </a:cubicBezTo>
                  <a:cubicBezTo>
                    <a:pt x="1553980" y="684551"/>
                    <a:pt x="1562637" y="631241"/>
                    <a:pt x="1543987" y="584616"/>
                  </a:cubicBezTo>
                  <a:cubicBezTo>
                    <a:pt x="1530865" y="551811"/>
                    <a:pt x="1469036" y="509665"/>
                    <a:pt x="1469036" y="509665"/>
                  </a:cubicBezTo>
                  <a:cubicBezTo>
                    <a:pt x="1456484" y="421799"/>
                    <a:pt x="1452977" y="371542"/>
                    <a:pt x="1424066" y="284813"/>
                  </a:cubicBezTo>
                  <a:cubicBezTo>
                    <a:pt x="1409756" y="241886"/>
                    <a:pt x="1410340" y="221292"/>
                    <a:pt x="1364105" y="194872"/>
                  </a:cubicBezTo>
                  <a:cubicBezTo>
                    <a:pt x="1346217" y="184651"/>
                    <a:pt x="1324131" y="184879"/>
                    <a:pt x="1304144" y="179882"/>
                  </a:cubicBezTo>
                  <a:cubicBezTo>
                    <a:pt x="1175276" y="93967"/>
                    <a:pt x="1338318" y="196968"/>
                    <a:pt x="1214203" y="134911"/>
                  </a:cubicBezTo>
                  <a:cubicBezTo>
                    <a:pt x="1198089" y="126854"/>
                    <a:pt x="1185696" y="112248"/>
                    <a:pt x="1169233" y="104931"/>
                  </a:cubicBezTo>
                  <a:cubicBezTo>
                    <a:pt x="1140355" y="92096"/>
                    <a:pt x="1109272" y="84944"/>
                    <a:pt x="1079292" y="74951"/>
                  </a:cubicBezTo>
                  <a:cubicBezTo>
                    <a:pt x="1064302" y="69954"/>
                    <a:pt x="1047468" y="68725"/>
                    <a:pt x="1034321" y="59960"/>
                  </a:cubicBezTo>
                  <a:cubicBezTo>
                    <a:pt x="1019331" y="49967"/>
                    <a:pt x="1005465" y="38037"/>
                    <a:pt x="989351" y="29980"/>
                  </a:cubicBezTo>
                  <a:cubicBezTo>
                    <a:pt x="967847" y="19228"/>
                    <a:pt x="903630" y="4802"/>
                    <a:pt x="884420" y="0"/>
                  </a:cubicBezTo>
                  <a:cubicBezTo>
                    <a:pt x="864433" y="4997"/>
                    <a:pt x="840547" y="2120"/>
                    <a:pt x="824459" y="14990"/>
                  </a:cubicBezTo>
                  <a:cubicBezTo>
                    <a:pt x="812121" y="24861"/>
                    <a:pt x="818950" y="47319"/>
                    <a:pt x="809469" y="59960"/>
                  </a:cubicBezTo>
                  <a:cubicBezTo>
                    <a:pt x="802765" y="68899"/>
                    <a:pt x="789482" y="69954"/>
                    <a:pt x="779488" y="74951"/>
                  </a:cubicBezTo>
                </a:path>
              </a:pathLst>
            </a:custGeom>
            <a:solidFill>
              <a:srgbClr val="B07CBB"/>
            </a:solidFill>
            <a:ln>
              <a:solidFill>
                <a:srgbClr val="9BA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10400049" y="5041953"/>
              <a:ext cx="1682533" cy="664841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2400" b="1" dirty="0" smtClean="0">
                  <a:solidFill>
                    <a:srgbClr val="8B15AC"/>
                  </a:solidFill>
                  <a:latin typeface="Garamond" panose="02020404030301010803" pitchFamily="18" charset="0"/>
                </a:rPr>
                <a:t>Ljuspaste ćelije</a:t>
              </a:r>
              <a:endParaRPr lang="sr-Latn-RS" sz="2400" b="1" dirty="0">
                <a:solidFill>
                  <a:srgbClr val="8B15AC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66" name="Rounded Rectangle 65"/>
          <p:cNvSpPr/>
          <p:nvPr/>
        </p:nvSpPr>
        <p:spPr>
          <a:xfrm>
            <a:off x="284661" y="2465463"/>
            <a:ext cx="5039938" cy="66484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 smtClean="0">
                <a:solidFill>
                  <a:srgbClr val="8B15AC"/>
                </a:solidFill>
                <a:latin typeface="Garamond" panose="02020404030301010803" pitchFamily="18" charset="0"/>
              </a:rPr>
              <a:t>Superficijalne i ljuspaste ćelije se označavaju kao </a:t>
            </a:r>
            <a:r>
              <a:rPr lang="sr-Latn-RS" sz="2400" b="1" dirty="0" smtClean="0">
                <a:solidFill>
                  <a:srgbClr val="8B15AC"/>
                </a:solidFill>
                <a:latin typeface="Garamond" panose="02020404030301010803" pitchFamily="18" charset="0"/>
              </a:rPr>
              <a:t>kornifikovane.</a:t>
            </a:r>
            <a:endParaRPr lang="sr-Latn-RS" sz="2400" b="1" dirty="0">
              <a:solidFill>
                <a:srgbClr val="8B15AC"/>
              </a:solidFill>
              <a:latin typeface="Garamond" panose="02020404030301010803" pitchFamily="18" charset="0"/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80"/>
            <a:ext cx="12215612" cy="7076659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2518221" y="4701022"/>
            <a:ext cx="1773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 smtClean="0">
                <a:solidFill>
                  <a:srgbClr val="461EA2"/>
                </a:solidFill>
                <a:latin typeface="Garamond" panose="02020404030301010803" pitchFamily="18" charset="0"/>
              </a:rPr>
              <a:t>Parabazalna ćelija</a:t>
            </a:r>
            <a:endParaRPr lang="en-US" sz="2400" b="1" dirty="0">
              <a:solidFill>
                <a:srgbClr val="461EA2"/>
              </a:solidFill>
              <a:latin typeface="Garamond" panose="02020404030301010803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774100" y="1271991"/>
            <a:ext cx="2262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 smtClean="0">
                <a:solidFill>
                  <a:srgbClr val="461EA2"/>
                </a:solidFill>
                <a:latin typeface="Garamond" panose="02020404030301010803" pitchFamily="18" charset="0"/>
              </a:rPr>
              <a:t>Mala intermedijarna ćelija</a:t>
            </a:r>
            <a:endParaRPr lang="en-US" sz="2400" b="1" dirty="0">
              <a:solidFill>
                <a:srgbClr val="461EA2"/>
              </a:solidFill>
              <a:latin typeface="Garamond" panose="02020404030301010803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785256" y="5140075"/>
            <a:ext cx="2262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 smtClean="0">
                <a:solidFill>
                  <a:srgbClr val="461EA2"/>
                </a:solidFill>
                <a:latin typeface="Garamond" panose="02020404030301010803" pitchFamily="18" charset="0"/>
              </a:rPr>
              <a:t>Velika intermedijarna ćelija</a:t>
            </a:r>
            <a:endParaRPr lang="en-US" sz="2400" b="1" dirty="0">
              <a:solidFill>
                <a:srgbClr val="461EA2"/>
              </a:solidFill>
              <a:latin typeface="Garamond" panose="02020404030301010803" pitchFamily="18" charset="0"/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96"/>
            <a:ext cx="12215612" cy="7190681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9456067" y="4516122"/>
            <a:ext cx="2262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 smtClean="0">
                <a:solidFill>
                  <a:srgbClr val="461EA2"/>
                </a:solidFill>
                <a:latin typeface="Garamond" panose="02020404030301010803" pitchFamily="18" charset="0"/>
              </a:rPr>
              <a:t>Mala intermedijarna ćelija</a:t>
            </a:r>
            <a:endParaRPr lang="en-US" sz="2400" b="1" dirty="0">
              <a:solidFill>
                <a:srgbClr val="461EA2"/>
              </a:solidFill>
              <a:latin typeface="Garamond" panose="02020404030301010803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678880" y="3006573"/>
            <a:ext cx="2262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 smtClean="0">
                <a:solidFill>
                  <a:srgbClr val="461EA2"/>
                </a:solidFill>
                <a:latin typeface="Garamond" panose="02020404030301010803" pitchFamily="18" charset="0"/>
              </a:rPr>
              <a:t>Velika intermedijarna ćelija</a:t>
            </a:r>
            <a:endParaRPr lang="en-US" sz="2400" b="1" dirty="0">
              <a:solidFill>
                <a:srgbClr val="461EA2"/>
              </a:solidFill>
              <a:latin typeface="Garamond" panose="02020404030301010803" pitchFamily="18" charset="0"/>
            </a:endParaRP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7" y="-2880"/>
            <a:ext cx="12227586" cy="7210572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9261320" y="5300787"/>
            <a:ext cx="2262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 smtClean="0">
                <a:solidFill>
                  <a:srgbClr val="461EA2"/>
                </a:solidFill>
                <a:latin typeface="Garamond" panose="02020404030301010803" pitchFamily="18" charset="0"/>
              </a:rPr>
              <a:t>Velika intermedijarna ćelija</a:t>
            </a:r>
            <a:endParaRPr lang="en-US" sz="2400" b="1" dirty="0">
              <a:solidFill>
                <a:srgbClr val="461EA2"/>
              </a:solidFill>
              <a:latin typeface="Garamond" panose="02020404030301010803" pitchFamily="18" charset="0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80"/>
            <a:ext cx="12242846" cy="7330195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7415770" y="2600749"/>
            <a:ext cx="2262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 smtClean="0">
                <a:solidFill>
                  <a:srgbClr val="461EA2"/>
                </a:solidFill>
                <a:latin typeface="Garamond" panose="02020404030301010803" pitchFamily="18" charset="0"/>
              </a:rPr>
              <a:t>Superficijalna ćelija</a:t>
            </a:r>
            <a:endParaRPr lang="en-US" sz="2400" b="1" dirty="0">
              <a:solidFill>
                <a:srgbClr val="461EA2"/>
              </a:solidFill>
              <a:latin typeface="Garamond" panose="02020404030301010803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964851" y="5441651"/>
            <a:ext cx="3494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 smtClean="0">
                <a:solidFill>
                  <a:srgbClr val="461EA2"/>
                </a:solidFill>
                <a:latin typeface="Garamond" panose="02020404030301010803" pitchFamily="18" charset="0"/>
              </a:rPr>
              <a:t>Piknotično jedro</a:t>
            </a:r>
          </a:p>
          <a:p>
            <a:pPr algn="ctr"/>
            <a:r>
              <a:rPr lang="sr-Latn-RS" sz="2400" b="1" dirty="0" smtClean="0">
                <a:solidFill>
                  <a:srgbClr val="461EA2"/>
                </a:solidFill>
                <a:latin typeface="Garamond" panose="02020404030301010803" pitchFamily="18" charset="0"/>
              </a:rPr>
              <a:t>(grč. </a:t>
            </a:r>
            <a:r>
              <a:rPr lang="el-GR" sz="2400" b="1" dirty="0" smtClean="0">
                <a:solidFill>
                  <a:srgbClr val="461EA2"/>
                </a:solidFill>
                <a:latin typeface="Garamond" panose="02020404030301010803" pitchFamily="18" charset="0"/>
              </a:rPr>
              <a:t>πυκνωνω</a:t>
            </a:r>
            <a:r>
              <a:rPr lang="sr-Latn-RS" sz="2400" b="1" dirty="0" smtClean="0">
                <a:solidFill>
                  <a:srgbClr val="461EA2"/>
                </a:solidFill>
                <a:latin typeface="Garamond" panose="02020404030301010803" pitchFamily="18" charset="0"/>
              </a:rPr>
              <a:t> – zgusnuti)</a:t>
            </a:r>
            <a:endParaRPr lang="en-US" sz="2400" b="1" dirty="0">
              <a:solidFill>
                <a:srgbClr val="461EA2"/>
              </a:solidFill>
              <a:latin typeface="Garamond" panose="02020404030301010803" pitchFamily="18" charset="0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80"/>
            <a:ext cx="12270885" cy="740384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193143" y="299977"/>
            <a:ext cx="6159097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 smtClean="0">
                <a:solidFill>
                  <a:schemeClr val="bg1"/>
                </a:solidFill>
                <a:latin typeface="Garamond" pitchFamily="18" charset="0"/>
              </a:rPr>
              <a:t>Vaginalna eksfolijativna citologija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355440" y="2276577"/>
            <a:ext cx="2262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 smtClean="0">
                <a:solidFill>
                  <a:srgbClr val="461EA2"/>
                </a:solidFill>
                <a:latin typeface="Garamond" panose="02020404030301010803" pitchFamily="18" charset="0"/>
              </a:rPr>
              <a:t>Ljuspasta ćelija</a:t>
            </a:r>
            <a:endParaRPr lang="en-US" sz="2400" b="1" dirty="0">
              <a:solidFill>
                <a:srgbClr val="461EA2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65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66" grpId="0" build="allAtOnce"/>
      <p:bldP spid="70" grpId="0"/>
      <p:bldP spid="71" grpId="0"/>
      <p:bldP spid="72" grpId="0"/>
      <p:bldP spid="78" grpId="0"/>
      <p:bldP spid="79" grpId="0"/>
      <p:bldP spid="81" grpId="0"/>
      <p:bldP spid="83" grpId="0"/>
      <p:bldP spid="89" grpId="0"/>
      <p:bldP spid="8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787" y="1921155"/>
            <a:ext cx="2632449" cy="27045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390" y="1957227"/>
            <a:ext cx="2722053" cy="2632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524" y="1957227"/>
            <a:ext cx="2722053" cy="26324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58" y="1957227"/>
            <a:ext cx="2722053" cy="263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7866" y="1180403"/>
            <a:ext cx="2138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Proestrus</a:t>
            </a:r>
            <a:endParaRPr lang="en-US" sz="36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714" y="4960962"/>
            <a:ext cx="2983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 smtClean="0">
                <a:latin typeface="Garamond" panose="02020404030301010803" pitchFamily="18" charset="0"/>
              </a:rPr>
              <a:t>Intermedijarne ćelije,</a:t>
            </a:r>
          </a:p>
          <a:p>
            <a:r>
              <a:rPr lang="sr-Latn-RS" sz="2400" dirty="0" smtClean="0">
                <a:latin typeface="Garamond" panose="02020404030301010803" pitchFamily="18" charset="0"/>
              </a:rPr>
              <a:t>Neutrofili, </a:t>
            </a:r>
          </a:p>
          <a:p>
            <a:r>
              <a:rPr lang="sr-Latn-RS" sz="2400" dirty="0" smtClean="0">
                <a:latin typeface="Garamond" panose="02020404030301010803" pitchFamily="18" charset="0"/>
              </a:rPr>
              <a:t>Eritrociti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59260" y="5181451"/>
            <a:ext cx="27381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 smtClean="0">
                <a:latin typeface="Garamond" panose="02020404030301010803" pitchFamily="18" charset="0"/>
              </a:rPr>
              <a:t>Preko </a:t>
            </a:r>
            <a:r>
              <a:rPr lang="sr-Latn-RS" sz="2400" b="1" dirty="0" smtClean="0">
                <a:latin typeface="Garamond" panose="02020404030301010803" pitchFamily="18" charset="0"/>
              </a:rPr>
              <a:t>80 %</a:t>
            </a:r>
            <a:r>
              <a:rPr lang="sr-Latn-RS" sz="2400" dirty="0" smtClean="0">
                <a:latin typeface="Garamond" panose="02020404030301010803" pitchFamily="18" charset="0"/>
              </a:rPr>
              <a:t> kornifikovanih ćelija</a:t>
            </a:r>
          </a:p>
          <a:p>
            <a:endParaRPr lang="sr-Latn-RS" sz="2000" dirty="0" smtClean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65483" y="5196839"/>
            <a:ext cx="28581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 smtClean="0">
                <a:latin typeface="Garamond" panose="02020404030301010803" pitchFamily="18" charset="0"/>
              </a:rPr>
              <a:t>Velike intermed. </a:t>
            </a:r>
            <a:r>
              <a:rPr lang="sr-Latn-RS" sz="2400" dirty="0">
                <a:latin typeface="Garamond" panose="02020404030301010803" pitchFamily="18" charset="0"/>
              </a:rPr>
              <a:t>ć</a:t>
            </a:r>
            <a:r>
              <a:rPr lang="sr-Latn-RS" sz="2400" dirty="0" smtClean="0">
                <a:latin typeface="Garamond" panose="02020404030301010803" pitchFamily="18" charset="0"/>
              </a:rPr>
              <a:t>elije,  </a:t>
            </a:r>
          </a:p>
          <a:p>
            <a:r>
              <a:rPr lang="sr-Latn-RS" sz="2400" dirty="0" smtClean="0">
                <a:latin typeface="Garamond" panose="02020404030301010803" pitchFamily="18" charset="0"/>
              </a:rPr>
              <a:t>Neutrofili</a:t>
            </a:r>
          </a:p>
          <a:p>
            <a:endParaRPr lang="sr-Latn-RS" dirty="0" smtClean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91657" y="5181451"/>
            <a:ext cx="27269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 smtClean="0">
                <a:latin typeface="Garamond" panose="02020404030301010803" pitchFamily="18" charset="0"/>
              </a:rPr>
              <a:t>Male intermed. ćelije  </a:t>
            </a:r>
          </a:p>
          <a:p>
            <a:r>
              <a:rPr lang="sr-Latn-RS" sz="2400" dirty="0" smtClean="0">
                <a:latin typeface="Garamond" panose="02020404030301010803" pitchFamily="18" charset="0"/>
              </a:rPr>
              <a:t>Parabazalne ćelije</a:t>
            </a:r>
          </a:p>
          <a:p>
            <a:endParaRPr lang="sr-Latn-RS" dirty="0" smtClean="0">
              <a:latin typeface="Comic Sans MS" panose="030F0702030302020204" pitchFamily="66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04771" y="299978"/>
            <a:ext cx="7857506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 smtClean="0">
                <a:solidFill>
                  <a:schemeClr val="bg1"/>
                </a:solidFill>
                <a:latin typeface="Garamond" pitchFamily="18" charset="0"/>
              </a:rPr>
              <a:t>Pregled razmaza po fazama polnog ciklusa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67271" y="1156842"/>
            <a:ext cx="2138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b="1" dirty="0">
                <a:solidFill>
                  <a:srgbClr val="C00000"/>
                </a:solidFill>
                <a:latin typeface="Garamond" panose="02020404030301010803" pitchFamily="18" charset="0"/>
              </a:rPr>
              <a:t>E</a:t>
            </a:r>
            <a:r>
              <a:rPr lang="sr-Latn-RS" sz="36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strus</a:t>
            </a:r>
            <a:endParaRPr lang="en-US" sz="36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16676" y="1156842"/>
            <a:ext cx="2138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b="1" dirty="0" smtClean="0">
                <a:solidFill>
                  <a:srgbClr val="E6AF00"/>
                </a:solidFill>
                <a:latin typeface="Garamond" panose="02020404030301010803" pitchFamily="18" charset="0"/>
              </a:rPr>
              <a:t>Metestrus</a:t>
            </a:r>
            <a:endParaRPr lang="en-US" sz="3600" b="1" dirty="0">
              <a:solidFill>
                <a:srgbClr val="E6AF00"/>
              </a:solidFill>
              <a:latin typeface="Garamond" panose="02020404030301010803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83539" y="1148337"/>
            <a:ext cx="2138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b="1" dirty="0" smtClean="0">
                <a:solidFill>
                  <a:srgbClr val="E6AF00"/>
                </a:solidFill>
                <a:latin typeface="Garamond" panose="02020404030301010803" pitchFamily="18" charset="0"/>
              </a:rPr>
              <a:t>Anestrus</a:t>
            </a:r>
            <a:endParaRPr lang="en-US" sz="3600" b="1" dirty="0">
              <a:solidFill>
                <a:srgbClr val="E6AF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32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5100" y="2485702"/>
            <a:ext cx="2940148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r-Latn-RS" sz="4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Proestrus</a:t>
            </a:r>
            <a:endParaRPr lang="en-US" sz="4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5100" y="3475301"/>
            <a:ext cx="2940148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r-Latn-RS" sz="4400" dirty="0">
                <a:solidFill>
                  <a:schemeClr val="bg1"/>
                </a:solidFill>
                <a:latin typeface="Garamond" panose="02020404030301010803" pitchFamily="18" charset="0"/>
              </a:rPr>
              <a:t>E</a:t>
            </a:r>
            <a:r>
              <a:rPr lang="sr-Latn-RS" sz="4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strus</a:t>
            </a:r>
            <a:endParaRPr lang="en-US" sz="4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5100" y="4461754"/>
            <a:ext cx="2940148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sz="4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Metestrus</a:t>
            </a:r>
            <a:endParaRPr lang="en-US" sz="4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5100" y="5448206"/>
            <a:ext cx="2940148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r-Latn-RS" sz="4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Anestrus</a:t>
            </a:r>
            <a:endParaRPr lang="en-US" sz="4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8194" y="2472570"/>
            <a:ext cx="3974545" cy="76944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r-Latn-RS" sz="4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0,5 -2,0 ng/mL</a:t>
            </a:r>
            <a:endParaRPr lang="en-US" sz="4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18194" y="3473504"/>
            <a:ext cx="3974545" cy="76944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r-Latn-RS" sz="4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2 - 25 ng/mL</a:t>
            </a:r>
            <a:endParaRPr lang="en-US" sz="4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8194" y="4474438"/>
            <a:ext cx="3974546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&gt; 20 - 25</a:t>
            </a:r>
            <a:r>
              <a:rPr lang="sr-Latn-RS" sz="4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 ng/mL</a:t>
            </a:r>
            <a:endParaRPr lang="en-US" sz="4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8193" y="5448206"/>
            <a:ext cx="3974545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&lt; 0,5</a:t>
            </a:r>
            <a:r>
              <a:rPr lang="sr-Latn-RS" sz="4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 ng/mL</a:t>
            </a:r>
            <a:endParaRPr lang="en-US" sz="4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4939">
            <a:off x="7819664" y="2473674"/>
            <a:ext cx="3848832" cy="336772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55685" y="3431472"/>
            <a:ext cx="35938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 smtClean="0">
                <a:latin typeface="Garamond" panose="02020404030301010803" pitchFamily="18" charset="0"/>
              </a:rPr>
              <a:t>Obratiti pažnju na jedinice. Pojedine laboratorije konc. progesterona izražavaju u </a:t>
            </a:r>
            <a:r>
              <a:rPr lang="sr-Latn-RS" sz="2400" b="1" dirty="0" smtClean="0">
                <a:latin typeface="Garamond" panose="02020404030301010803" pitchFamily="18" charset="0"/>
              </a:rPr>
              <a:t>nmol/mL.</a:t>
            </a:r>
            <a:endParaRPr lang="en-US" sz="2400" b="1" dirty="0">
              <a:latin typeface="Garamond" panose="020204040303010108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06063" y="5207078"/>
            <a:ext cx="3693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1 ng/mL = 3,16 nmol/mL</a:t>
            </a:r>
            <a:endParaRPr lang="en-US" sz="24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399" y="1147724"/>
            <a:ext cx="10358203" cy="83099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r-Latn-RS" sz="2400" dirty="0">
                <a:latin typeface="Garamond" panose="02020404030301010803" pitchFamily="18" charset="0"/>
              </a:rPr>
              <a:t>S</a:t>
            </a:r>
            <a:r>
              <a:rPr lang="sr-Latn-RS" sz="2400" dirty="0" smtClean="0">
                <a:latin typeface="Garamond" panose="02020404030301010803" pitchFamily="18" charset="0"/>
              </a:rPr>
              <a:t>luži </a:t>
            </a:r>
            <a:r>
              <a:rPr lang="sr-Latn-RS" sz="2400" dirty="0">
                <a:latin typeface="Garamond" panose="02020404030301010803" pitchFamily="18" charset="0"/>
              </a:rPr>
              <a:t>za preciznije određivanje faze polnog ciklusa i optimalnog vremena za parenje ili veštačko osemenjavanje</a:t>
            </a:r>
            <a:r>
              <a:rPr lang="sr-Latn-RS" sz="2400" dirty="0" smtClean="0">
                <a:latin typeface="Garamond" panose="02020404030301010803" pitchFamily="18" charset="0"/>
              </a:rPr>
              <a:t>. 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14400" y="322998"/>
            <a:ext cx="10358203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 smtClean="0">
                <a:solidFill>
                  <a:schemeClr val="bg1"/>
                </a:solidFill>
                <a:latin typeface="Garamond" pitchFamily="18" charset="0"/>
              </a:rPr>
              <a:t>Određivanje koncentracije progesterona u krvnom serumu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06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452080" y="294129"/>
            <a:ext cx="3147934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 smtClean="0">
                <a:solidFill>
                  <a:schemeClr val="bg1"/>
                </a:solidFill>
                <a:latin typeface="Garamond" pitchFamily="18" charset="0"/>
              </a:rPr>
              <a:t>Rezime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615825" y="1173696"/>
          <a:ext cx="8820444" cy="5334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051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5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5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51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Faza</a:t>
                      </a:r>
                      <a:r>
                        <a:rPr lang="sr-Latn-RS" sz="2000" baseline="0" dirty="0" smtClean="0">
                          <a:latin typeface="Garamond" panose="02020404030301010803" pitchFamily="18" charset="0"/>
                        </a:rPr>
                        <a:t> polnog ciklusa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Klinički znaci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Vaginalna citologija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Koncetracija progesterona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RS" sz="2800" dirty="0" smtClean="0">
                          <a:latin typeface="Garamond" panose="02020404030301010803" pitchFamily="18" charset="0"/>
                        </a:rPr>
                        <a:t>Proestrus</a:t>
                      </a:r>
                      <a:endParaRPr lang="en-US" sz="28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0CA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Otok vulve, </a:t>
                      </a:r>
                      <a:r>
                        <a:rPr lang="sr-Latn-RS" sz="2000" b="1" dirty="0" smtClean="0">
                          <a:solidFill>
                            <a:srgbClr val="FF0000"/>
                          </a:solidFill>
                          <a:latin typeface="Garamond" panose="02020404030301010803" pitchFamily="18" charset="0"/>
                        </a:rPr>
                        <a:t>prisustvo</a:t>
                      </a:r>
                      <a:r>
                        <a:rPr lang="sr-Latn-RS" sz="2000" b="1" baseline="0" dirty="0" smtClean="0">
                          <a:solidFill>
                            <a:srgbClr val="FF0000"/>
                          </a:solidFill>
                          <a:latin typeface="Garamond" panose="02020404030301010803" pitchFamily="18" charset="0"/>
                        </a:rPr>
                        <a:t> krvi </a:t>
                      </a:r>
                      <a:r>
                        <a:rPr lang="sr-Latn-RS" sz="2000" baseline="0" dirty="0" smtClean="0">
                          <a:latin typeface="Garamond" panose="02020404030301010803" pitchFamily="18" charset="0"/>
                        </a:rPr>
                        <a:t>u vaginalnom iscetku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0CA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Intermedijarne ćelije, neutrofilni granulociti i eritrociti. 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0CA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0,5 – 2 ng/mL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0CA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RS" sz="2800" dirty="0" smtClean="0">
                          <a:latin typeface="Garamond" panose="02020404030301010803" pitchFamily="18" charset="0"/>
                        </a:rPr>
                        <a:t>Estrus </a:t>
                      </a:r>
                    </a:p>
                  </a:txBody>
                  <a:tcPr anchor="ctr">
                    <a:solidFill>
                      <a:srgbClr val="ECD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Prihvatanje mužjaka, </a:t>
                      </a:r>
                      <a:r>
                        <a:rPr lang="sr-Latn-RS" sz="2000" b="1" dirty="0" smtClean="0">
                          <a:solidFill>
                            <a:srgbClr val="FF0000"/>
                          </a:solidFill>
                          <a:latin typeface="Garamond" panose="02020404030301010803" pitchFamily="18" charset="0"/>
                        </a:rPr>
                        <a:t>nema krvi </a:t>
                      </a:r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u iscetku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CD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Garamond" panose="02020404030301010803" pitchFamily="18" charset="0"/>
                        </a:rPr>
                        <a:t>&gt;</a:t>
                      </a:r>
                      <a:r>
                        <a:rPr lang="en-US" sz="2000" baseline="0" dirty="0" smtClean="0">
                          <a:latin typeface="Garamond" panose="02020404030301010803" pitchFamily="18" charset="0"/>
                        </a:rPr>
                        <a:t> 80% kornifikovanih </a:t>
                      </a:r>
                      <a:r>
                        <a:rPr lang="sr-Latn-RS" sz="2000" baseline="0" dirty="0" smtClean="0">
                          <a:latin typeface="Garamond" panose="02020404030301010803" pitchFamily="18" charset="0"/>
                        </a:rPr>
                        <a:t>ćelija, bez neutrofila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CD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2 – 25 ng/mL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C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RS" sz="2800" dirty="0" smtClean="0">
                          <a:latin typeface="Garamond" panose="02020404030301010803" pitchFamily="18" charset="0"/>
                        </a:rPr>
                        <a:t>Metestrus</a:t>
                      </a:r>
                      <a:endParaRPr lang="en-US" sz="28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0CA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Odbija mužjaka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0CA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Velike</a:t>
                      </a:r>
                      <a:r>
                        <a:rPr lang="sr-Latn-RS" sz="2000" baseline="0" dirty="0" smtClean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intermedijarne ćelije,</a:t>
                      </a:r>
                      <a:r>
                        <a:rPr lang="sr-Latn-RS" sz="2000" baseline="0" dirty="0" smtClean="0">
                          <a:latin typeface="Garamond" panose="02020404030301010803" pitchFamily="18" charset="0"/>
                        </a:rPr>
                        <a:t> n</a:t>
                      </a:r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eutrofilni granulociti</a:t>
                      </a:r>
                    </a:p>
                  </a:txBody>
                  <a:tcPr anchor="ctr">
                    <a:solidFill>
                      <a:srgbClr val="E0CA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Garamond" panose="02020404030301010803" pitchFamily="18" charset="0"/>
                        </a:rPr>
                        <a:t>&gt;20</a:t>
                      </a:r>
                      <a:r>
                        <a:rPr lang="sr-Latn-RS" sz="2000" baseline="0" dirty="0" smtClean="0">
                          <a:latin typeface="Garamond" panose="02020404030301010803" pitchFamily="18" charset="0"/>
                        </a:rPr>
                        <a:t> – </a:t>
                      </a:r>
                      <a:r>
                        <a:rPr lang="en-US" sz="2000" baseline="0" dirty="0" smtClean="0">
                          <a:latin typeface="Garamond" panose="02020404030301010803" pitchFamily="18" charset="0"/>
                        </a:rPr>
                        <a:t>25 ng/mL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0CA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RS" sz="2800" dirty="0" smtClean="0">
                          <a:latin typeface="Garamond" panose="02020404030301010803" pitchFamily="18" charset="0"/>
                        </a:rPr>
                        <a:t>Anestrus</a:t>
                      </a:r>
                      <a:endParaRPr lang="en-US" sz="28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CD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Bez otoka vulve, bez krvavog</a:t>
                      </a:r>
                      <a:r>
                        <a:rPr lang="sr-Latn-RS" sz="2000" baseline="0" dirty="0" smtClean="0">
                          <a:latin typeface="Garamond" panose="02020404030301010803" pitchFamily="18" charset="0"/>
                        </a:rPr>
                        <a:t> iscetka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CD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Male intermedijarne ćelije,</a:t>
                      </a:r>
                      <a:r>
                        <a:rPr lang="sr-Latn-RS" sz="2000" baseline="0" dirty="0" smtClean="0">
                          <a:latin typeface="Garamond" panose="02020404030301010803" pitchFamily="18" charset="0"/>
                        </a:rPr>
                        <a:t> p</a:t>
                      </a:r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arabazalne ćelije</a:t>
                      </a:r>
                    </a:p>
                  </a:txBody>
                  <a:tcPr anchor="ctr">
                    <a:solidFill>
                      <a:srgbClr val="ECD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Garamond" panose="02020404030301010803" pitchFamily="18" charset="0"/>
                        </a:rPr>
                        <a:t>&lt;0,5 ng/mL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C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83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own Arrow 24"/>
          <p:cNvSpPr/>
          <p:nvPr/>
        </p:nvSpPr>
        <p:spPr>
          <a:xfrm>
            <a:off x="10261266" y="2603998"/>
            <a:ext cx="230271" cy="1894707"/>
          </a:xfrm>
          <a:prstGeom prst="downArrow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99047" y="4095902"/>
            <a:ext cx="1766769" cy="1931784"/>
          </a:xfrm>
        </p:spPr>
        <p:txBody>
          <a:bodyPr>
            <a:noAutofit/>
          </a:bodyPr>
          <a:lstStyle/>
          <a:p>
            <a:pPr algn="l"/>
            <a:r>
              <a:rPr lang="sr-Latn-RS" sz="2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Proestrus</a:t>
            </a:r>
          </a:p>
          <a:p>
            <a:pPr algn="l"/>
            <a:r>
              <a:rPr lang="sr-Latn-RS" sz="2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Estrus</a:t>
            </a:r>
          </a:p>
          <a:p>
            <a:pPr algn="l"/>
            <a:r>
              <a:rPr lang="sr-Latn-RS" sz="28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Metestrus</a:t>
            </a:r>
          </a:p>
          <a:p>
            <a:pPr algn="l"/>
            <a:r>
              <a:rPr lang="sr-Latn-RS" sz="28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Diestrus</a:t>
            </a:r>
            <a:endParaRPr lang="en-US" sz="2800" b="1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5530857" y="4126657"/>
            <a:ext cx="190455" cy="839479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22589" y="4330402"/>
            <a:ext cx="3418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Folikularna</a:t>
            </a:r>
            <a:r>
              <a:rPr lang="sr-Latn-RS" sz="2400" dirty="0" smtClean="0">
                <a:latin typeface="Garamond" panose="02020404030301010803" pitchFamily="18" charset="0"/>
              </a:rPr>
              <a:t> </a:t>
            </a:r>
            <a:r>
              <a:rPr lang="sr-Latn-RS" sz="2400" dirty="0" smtClean="0">
                <a:solidFill>
                  <a:srgbClr val="C00000"/>
                </a:solidFill>
                <a:latin typeface="Garamond" panose="02020404030301010803" pitchFamily="18" charset="0"/>
              </a:rPr>
              <a:t>faza</a:t>
            </a:r>
            <a:endParaRPr lang="en-US" sz="2400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51934" y="5389542"/>
            <a:ext cx="3855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Lutealna</a:t>
            </a:r>
            <a:r>
              <a:rPr lang="sr-Latn-RS" sz="2400" dirty="0" smtClean="0">
                <a:latin typeface="Garamond" panose="02020404030301010803" pitchFamily="18" charset="0"/>
              </a:rPr>
              <a:t> </a:t>
            </a:r>
            <a:r>
              <a:rPr lang="sr-Latn-RS" sz="2400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faza</a:t>
            </a:r>
            <a:endParaRPr lang="en-US" sz="2400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112303" y="307621"/>
            <a:ext cx="5628469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 smtClean="0">
                <a:solidFill>
                  <a:schemeClr val="bg1"/>
                </a:solidFill>
                <a:latin typeface="Garamond" pitchFamily="18" charset="0"/>
              </a:rPr>
              <a:t>Polni ciklus domaćih životinja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16" name="Right Brace 15"/>
          <p:cNvSpPr/>
          <p:nvPr/>
        </p:nvSpPr>
        <p:spPr>
          <a:xfrm>
            <a:off x="5530857" y="5200637"/>
            <a:ext cx="190455" cy="839479"/>
          </a:xfrm>
          <a:prstGeom prst="rightBrac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791" y="-431062"/>
            <a:ext cx="3408946" cy="3035061"/>
          </a:xfrm>
          <a:prstGeom prst="rect">
            <a:avLst/>
          </a:prstGeom>
        </p:spPr>
      </p:pic>
      <p:sp>
        <p:nvSpPr>
          <p:cNvPr id="22" name="Curved Right Arrow 21"/>
          <p:cNvSpPr/>
          <p:nvPr/>
        </p:nvSpPr>
        <p:spPr>
          <a:xfrm rot="609166">
            <a:off x="9914152" y="-113356"/>
            <a:ext cx="675717" cy="2399648"/>
          </a:xfrm>
          <a:prstGeom prst="curvedRightArrow">
            <a:avLst/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517177" y="3144004"/>
            <a:ext cx="1612470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FSH    </a:t>
            </a:r>
            <a:r>
              <a:rPr lang="sr-Latn-RS" sz="24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LH</a:t>
            </a:r>
            <a:endParaRPr lang="en-US" sz="2400" b="1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462" y="4647298"/>
            <a:ext cx="3043377" cy="155287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804071" y="855635"/>
            <a:ext cx="1193501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GnRH</a:t>
            </a:r>
            <a:endParaRPr lang="en-US" sz="2400" b="1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825345" y="6268852"/>
            <a:ext cx="1383665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Estrogen</a:t>
            </a:r>
            <a:endParaRPr lang="en-US" sz="2400" b="1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437814" y="6268852"/>
            <a:ext cx="2091070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Progesteron</a:t>
            </a:r>
            <a:endParaRPr lang="en-US" sz="2400" b="1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78386" y="1190401"/>
            <a:ext cx="5934709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Definiše se kao razdoblje između dva estrusa.</a:t>
            </a:r>
            <a:endParaRPr lang="sr-Latn-RS" sz="2400" dirty="0">
              <a:solidFill>
                <a:srgbClr val="381850"/>
              </a:solidFill>
              <a:latin typeface="Garamond" panose="02020404030301010803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78386" y="1645577"/>
            <a:ext cx="8631824" cy="77033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Karakteriše se </a:t>
            </a:r>
            <a:r>
              <a:rPr lang="sr-Latn-R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morfološkim</a:t>
            </a:r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 i </a:t>
            </a:r>
            <a:r>
              <a:rPr lang="sr-Latn-R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fiziološkim</a:t>
            </a:r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 promenama na polnim organima ženki.</a:t>
            </a:r>
            <a:endParaRPr lang="sr-Latn-RS" sz="2400" dirty="0">
              <a:solidFill>
                <a:srgbClr val="381850"/>
              </a:solidFill>
              <a:latin typeface="Garamond" panose="02020404030301010803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82976" y="2415907"/>
            <a:ext cx="9127078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One se dešavaju </a:t>
            </a:r>
            <a:r>
              <a:rPr lang="sr-Latn-R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ciklično</a:t>
            </a:r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 i uslovljene su efektima polnih hormona.</a:t>
            </a:r>
            <a:endParaRPr lang="sr-Latn-RS" sz="2400" dirty="0">
              <a:solidFill>
                <a:srgbClr val="381850"/>
              </a:solidFill>
              <a:latin typeface="Garamond" panose="02020404030301010803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06" y="3186237"/>
            <a:ext cx="2111249" cy="3297113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133278" y="3264308"/>
            <a:ext cx="3585075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 smtClean="0">
                <a:solidFill>
                  <a:srgbClr val="381850"/>
                </a:solidFill>
                <a:latin typeface="Garamond" panose="02020404030301010803" pitchFamily="18" charset="0"/>
              </a:rPr>
              <a:t>Četiri faze polnog ciklusa</a:t>
            </a:r>
            <a:endParaRPr lang="sr-Latn-RS" sz="2400" b="1" dirty="0">
              <a:solidFill>
                <a:srgbClr val="381850"/>
              </a:solidFill>
              <a:latin typeface="Garamond" panose="02020404030301010803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22589" y="4330402"/>
            <a:ext cx="3418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Estrogenska</a:t>
            </a:r>
            <a:r>
              <a:rPr lang="sr-Latn-RS" sz="2400" dirty="0" smtClean="0">
                <a:latin typeface="Garamond" panose="02020404030301010803" pitchFamily="18" charset="0"/>
              </a:rPr>
              <a:t> </a:t>
            </a:r>
            <a:r>
              <a:rPr lang="sr-Latn-RS" sz="2400" dirty="0" smtClean="0">
                <a:solidFill>
                  <a:srgbClr val="C00000"/>
                </a:solidFill>
                <a:latin typeface="Garamond" panose="02020404030301010803" pitchFamily="18" charset="0"/>
              </a:rPr>
              <a:t>faza</a:t>
            </a:r>
            <a:endParaRPr lang="en-US" sz="2400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21572" y="4322191"/>
            <a:ext cx="3418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Proliferativna</a:t>
            </a:r>
            <a:r>
              <a:rPr lang="sr-Latn-RS" sz="2400" dirty="0" smtClean="0">
                <a:latin typeface="Garamond" panose="02020404030301010803" pitchFamily="18" charset="0"/>
              </a:rPr>
              <a:t> </a:t>
            </a:r>
            <a:r>
              <a:rPr lang="sr-Latn-RS" sz="2400" dirty="0" smtClean="0">
                <a:solidFill>
                  <a:srgbClr val="C00000"/>
                </a:solidFill>
                <a:latin typeface="Garamond" panose="02020404030301010803" pitchFamily="18" charset="0"/>
              </a:rPr>
              <a:t>faza</a:t>
            </a:r>
            <a:endParaRPr lang="en-US" sz="2400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51934" y="5389541"/>
            <a:ext cx="3855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Progesteronska</a:t>
            </a:r>
            <a:r>
              <a:rPr lang="sr-Latn-RS" sz="2400" dirty="0" smtClean="0">
                <a:latin typeface="Garamond" panose="02020404030301010803" pitchFamily="18" charset="0"/>
              </a:rPr>
              <a:t> </a:t>
            </a:r>
            <a:r>
              <a:rPr lang="sr-Latn-RS" sz="2400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faza</a:t>
            </a:r>
            <a:endParaRPr lang="en-US" sz="2400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935731" y="5383778"/>
            <a:ext cx="3855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Sekreciona</a:t>
            </a:r>
            <a:r>
              <a:rPr lang="sr-Latn-RS" sz="2400" dirty="0" smtClean="0">
                <a:latin typeface="Garamond" panose="02020404030301010803" pitchFamily="18" charset="0"/>
              </a:rPr>
              <a:t> </a:t>
            </a:r>
            <a:r>
              <a:rPr lang="sr-Latn-RS" sz="2400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faza</a:t>
            </a:r>
            <a:endParaRPr lang="en-US" sz="2400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0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7" grpId="1"/>
      <p:bldP spid="9" grpId="0"/>
      <p:bldP spid="9" grpId="1"/>
      <p:bldP spid="16" grpId="0" animBg="1"/>
      <p:bldP spid="34" grpId="0"/>
      <p:bldP spid="35" grpId="0"/>
      <p:bldP spid="35" grpId="1"/>
      <p:bldP spid="36" grpId="0"/>
      <p:bldP spid="38" grpId="0"/>
      <p:bldP spid="38" grpId="1"/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5"/>
          <a:stretch/>
        </p:blipFill>
        <p:spPr>
          <a:xfrm>
            <a:off x="744398" y="-50800"/>
            <a:ext cx="10685601" cy="6902667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4EC89C4-03FF-4E48-B6CC-CB6C0CB7349A}"/>
              </a:ext>
            </a:extLst>
          </p:cNvPr>
          <p:cNvSpPr/>
          <p:nvPr/>
        </p:nvSpPr>
        <p:spPr>
          <a:xfrm>
            <a:off x="744397" y="5937466"/>
            <a:ext cx="10685601" cy="653833"/>
          </a:xfrm>
          <a:prstGeom prst="roundRect">
            <a:avLst>
              <a:gd name="adj" fmla="val 0"/>
            </a:avLst>
          </a:prstGeom>
          <a:solidFill>
            <a:srgbClr val="7030A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sr-Latn-RS" sz="4000" b="1">
                <a:solidFill>
                  <a:schemeClr val="bg1"/>
                </a:solidFill>
                <a:latin typeface="Garamond" pitchFamily="18" charset="0"/>
              </a:rPr>
              <a:t>Glikemija – mehanizmi regulacije</a:t>
            </a:r>
            <a:endParaRPr lang="en-US" sz="40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65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4EC89C4-03FF-4E48-B6CC-CB6C0CB7349A}"/>
              </a:ext>
            </a:extLst>
          </p:cNvPr>
          <p:cNvSpPr/>
          <p:nvPr/>
        </p:nvSpPr>
        <p:spPr>
          <a:xfrm>
            <a:off x="2933699" y="228600"/>
            <a:ext cx="6353176" cy="5334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sr-Latn-RS" sz="3200" b="1">
                <a:solidFill>
                  <a:prstClr val="white"/>
                </a:solidFill>
                <a:latin typeface="Garamond" pitchFamily="18" charset="0"/>
              </a:rPr>
              <a:t>Glikemija – mehanizmi regulacije</a:t>
            </a:r>
            <a:endParaRPr lang="en-US" sz="3200" b="1" dirty="0">
              <a:solidFill>
                <a:prstClr val="white"/>
              </a:solidFill>
              <a:latin typeface="Garamond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3576" y="3905250"/>
            <a:ext cx="4051757" cy="25193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75" y="3905250"/>
            <a:ext cx="4000501" cy="25193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815186-8419-483C-B34B-2F1F3F1FE85B}"/>
              </a:ext>
            </a:extLst>
          </p:cNvPr>
          <p:cNvSpPr txBox="1"/>
          <p:nvPr/>
        </p:nvSpPr>
        <p:spPr>
          <a:xfrm>
            <a:off x="2538381" y="2386602"/>
            <a:ext cx="29183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sr-Latn-RS" sz="2800" b="1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Resorptivna faza</a:t>
            </a:r>
          </a:p>
          <a:p>
            <a:pPr algn="ctr" defTabSz="457200">
              <a:defRPr/>
            </a:pPr>
            <a:r>
              <a:rPr lang="sr-Latn-RS" sz="240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(nakon obroka)</a:t>
            </a:r>
            <a:endParaRPr lang="sr-Latn-RS" sz="2400" dirty="0">
              <a:solidFill>
                <a:srgbClr val="A5A5A5">
                  <a:lumMod val="50000"/>
                </a:srgbClr>
              </a:solidFill>
              <a:latin typeface="Garamond" panose="020204040303010108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815186-8419-483C-B34B-2F1F3F1FE85B}"/>
              </a:ext>
            </a:extLst>
          </p:cNvPr>
          <p:cNvSpPr txBox="1"/>
          <p:nvPr/>
        </p:nvSpPr>
        <p:spPr>
          <a:xfrm>
            <a:off x="6627002" y="2386602"/>
            <a:ext cx="33004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sr-Latn-RS" sz="2800" b="1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Postresorptivna faza</a:t>
            </a:r>
          </a:p>
          <a:p>
            <a:pPr algn="ctr" defTabSz="457200">
              <a:defRPr/>
            </a:pPr>
            <a:r>
              <a:rPr lang="sr-Latn-RS" sz="240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(između dva obroka)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C9C27-B08A-4CD5-BA5E-30DD814B356E}"/>
              </a:ext>
            </a:extLst>
          </p:cNvPr>
          <p:cNvSpPr txBox="1"/>
          <p:nvPr/>
        </p:nvSpPr>
        <p:spPr>
          <a:xfrm>
            <a:off x="3443014" y="929510"/>
            <a:ext cx="1917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sr-Latn-RS" sz="2400" b="1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Glikemija?</a:t>
            </a:r>
            <a:endParaRPr lang="sr-Latn-RS" sz="2400" b="1" dirty="0">
              <a:solidFill>
                <a:srgbClr val="9D5618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E565FB-C0F4-435A-9C6E-22A8C214352F}"/>
              </a:ext>
            </a:extLst>
          </p:cNvPr>
          <p:cNvSpPr txBox="1"/>
          <p:nvPr/>
        </p:nvSpPr>
        <p:spPr>
          <a:xfrm>
            <a:off x="3443013" y="1391175"/>
            <a:ext cx="5843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sr-Latn-RS" sz="240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4,4 </a:t>
            </a:r>
            <a:r>
              <a:rPr lang="sr-Latn-RS" sz="2400" dirty="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– </a:t>
            </a:r>
            <a:r>
              <a:rPr lang="sr-Latn-RS" sz="240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6,7 mmol/L – monogastrične životinje </a:t>
            </a:r>
          </a:p>
          <a:p>
            <a:pPr defTabSz="457200">
              <a:defRPr/>
            </a:pPr>
            <a:r>
              <a:rPr lang="sr-Latn-RS" sz="240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2,2 – 3,3 mmol/L – odrasli preživari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BC9C27-B08A-4CD5-BA5E-30DD814B356E}"/>
              </a:ext>
            </a:extLst>
          </p:cNvPr>
          <p:cNvSpPr txBox="1"/>
          <p:nvPr/>
        </p:nvSpPr>
        <p:spPr>
          <a:xfrm>
            <a:off x="3176314" y="3344023"/>
            <a:ext cx="1814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sr-Latn-RS" sz="2400" b="1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Glikemija?</a:t>
            </a:r>
            <a:endParaRPr lang="sr-Latn-RS" sz="2400" b="1" dirty="0">
              <a:solidFill>
                <a:srgbClr val="9D5618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BC9C27-B08A-4CD5-BA5E-30DD814B356E}"/>
              </a:ext>
            </a:extLst>
          </p:cNvPr>
          <p:cNvSpPr txBox="1"/>
          <p:nvPr/>
        </p:nvSpPr>
        <p:spPr>
          <a:xfrm>
            <a:off x="7369831" y="3344023"/>
            <a:ext cx="1814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sr-Latn-RS" sz="2400" b="1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Glikemija?</a:t>
            </a:r>
            <a:endParaRPr lang="sr-Latn-RS" sz="2400" b="1" dirty="0">
              <a:solidFill>
                <a:srgbClr val="9D5618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BC9C27-B08A-4CD5-BA5E-30DD814B356E}"/>
              </a:ext>
            </a:extLst>
          </p:cNvPr>
          <p:cNvSpPr txBox="1"/>
          <p:nvPr/>
        </p:nvSpPr>
        <p:spPr>
          <a:xfrm>
            <a:off x="3176313" y="3337856"/>
            <a:ext cx="1814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sr-Latn-RS" sz="2400" b="1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Glikemija</a:t>
            </a:r>
            <a:endParaRPr lang="sr-Latn-RS" sz="2400" b="1" dirty="0">
              <a:solidFill>
                <a:srgbClr val="9D5618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BC9C27-B08A-4CD5-BA5E-30DD814B356E}"/>
              </a:ext>
            </a:extLst>
          </p:cNvPr>
          <p:cNvSpPr txBox="1"/>
          <p:nvPr/>
        </p:nvSpPr>
        <p:spPr>
          <a:xfrm>
            <a:off x="7369831" y="3337855"/>
            <a:ext cx="1814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sr-Latn-RS" sz="2400" b="1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Glikemija</a:t>
            </a:r>
            <a:endParaRPr lang="sr-Latn-RS" sz="2400" b="1" dirty="0">
              <a:solidFill>
                <a:srgbClr val="9D5618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Up Arrow 12"/>
          <p:cNvSpPr/>
          <p:nvPr/>
        </p:nvSpPr>
        <p:spPr>
          <a:xfrm>
            <a:off x="3034949" y="3410131"/>
            <a:ext cx="141363" cy="317109"/>
          </a:xfrm>
          <a:prstGeom prst="up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Up Arrow 13"/>
          <p:cNvSpPr/>
          <p:nvPr/>
        </p:nvSpPr>
        <p:spPr>
          <a:xfrm flipV="1">
            <a:off x="7228467" y="3410132"/>
            <a:ext cx="141363" cy="317109"/>
          </a:xfrm>
          <a:prstGeom prst="up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6161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0" grpId="0"/>
      <p:bldP spid="10" grpId="1"/>
      <p:bldP spid="11" grpId="0"/>
      <p:bldP spid="12" grpId="0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EC89C4-03FF-4E48-B6CC-CB6C0CB7349A}"/>
              </a:ext>
            </a:extLst>
          </p:cNvPr>
          <p:cNvSpPr/>
          <p:nvPr/>
        </p:nvSpPr>
        <p:spPr>
          <a:xfrm>
            <a:off x="2933699" y="228600"/>
            <a:ext cx="6353176" cy="5334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sr-Latn-RS" sz="3200" b="1">
                <a:solidFill>
                  <a:prstClr val="white"/>
                </a:solidFill>
                <a:latin typeface="Garamond" pitchFamily="18" charset="0"/>
              </a:rPr>
              <a:t>Glikemija – mehanizmi regulacije</a:t>
            </a:r>
            <a:endParaRPr lang="en-US" sz="3200" b="1" dirty="0">
              <a:solidFill>
                <a:prstClr val="white"/>
              </a:solidFill>
              <a:latin typeface="Garamond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 flipH="1">
            <a:off x="3141169" y="1892950"/>
            <a:ext cx="5527467" cy="4965051"/>
            <a:chOff x="1752600" y="1892949"/>
            <a:chExt cx="5527467" cy="496505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4854" y="1892949"/>
              <a:ext cx="3902149" cy="481265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9057" y="2810435"/>
              <a:ext cx="1084729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Pad nivoa</a:t>
              </a:r>
            </a:p>
            <a:p>
              <a:pPr algn="ctr"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glukoze</a:t>
              </a:r>
              <a:endParaRPr lang="en-US" sz="1600">
                <a:solidFill>
                  <a:prstClr val="black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21941" y="2810436"/>
              <a:ext cx="119678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Porast nivoa</a:t>
              </a:r>
            </a:p>
            <a:p>
              <a:pPr algn="ctr"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glukoze</a:t>
              </a:r>
              <a:endParaRPr lang="en-US" sz="1600">
                <a:solidFill>
                  <a:prstClr val="black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98257" y="3859305"/>
              <a:ext cx="108472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Pankreas</a:t>
              </a:r>
              <a:endParaRPr lang="en-US" sz="1600">
                <a:solidFill>
                  <a:prstClr val="black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44240" y="3905471"/>
              <a:ext cx="1254017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Alfa ćelije</a:t>
              </a:r>
            </a:p>
            <a:p>
              <a:pPr algn="ctr"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(</a:t>
              </a:r>
              <a:r>
                <a:rPr lang="sr-Latn-RS" sz="1600" b="1">
                  <a:solidFill>
                    <a:prstClr val="black"/>
                  </a:solidFill>
                  <a:latin typeface="Garamond" panose="02020404030301010803" pitchFamily="18" charset="0"/>
                </a:rPr>
                <a:t>glukagon</a:t>
              </a:r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)</a:t>
              </a:r>
              <a:endParaRPr lang="en-US" sz="1600">
                <a:solidFill>
                  <a:prstClr val="black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64712" y="3905470"/>
              <a:ext cx="1254017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Beta ćelije</a:t>
              </a:r>
            </a:p>
            <a:p>
              <a:pPr algn="ctr"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(</a:t>
              </a:r>
              <a:r>
                <a:rPr lang="sr-Latn-RS" sz="1600" b="1">
                  <a:solidFill>
                    <a:prstClr val="black"/>
                  </a:solidFill>
                  <a:latin typeface="Garamond" panose="02020404030301010803" pitchFamily="18" charset="0"/>
                </a:rPr>
                <a:t>insulin</a:t>
              </a:r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)</a:t>
              </a:r>
              <a:endParaRPr lang="en-US" sz="1600">
                <a:solidFill>
                  <a:prstClr val="black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35306" y="5858435"/>
              <a:ext cx="977153" cy="7799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52600" y="5858435"/>
              <a:ext cx="1559859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Glikogenoliza</a:t>
              </a:r>
            </a:p>
            <a:p>
              <a:pPr algn="r"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Glukoneogeneza</a:t>
              </a:r>
              <a:endParaRPr lang="en-US" sz="1600">
                <a:solidFill>
                  <a:prstClr val="black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77918" y="6519446"/>
              <a:ext cx="232540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Održavanje glikemije</a:t>
              </a:r>
              <a:endParaRPr lang="en-US" sz="1600">
                <a:solidFill>
                  <a:prstClr val="black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20208" y="5857726"/>
              <a:ext cx="1559859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Ulazak glukoze </a:t>
              </a:r>
            </a:p>
            <a:p>
              <a:pPr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u periferna tkiva</a:t>
              </a:r>
            </a:p>
            <a:p>
              <a:pPr algn="r" defTabSz="457200"/>
              <a:endParaRPr lang="en-US" sz="1600">
                <a:solidFill>
                  <a:prstClr val="black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8815186-8419-483C-B34B-2F1F3F1FE85B}"/>
              </a:ext>
            </a:extLst>
          </p:cNvPr>
          <p:cNvSpPr txBox="1"/>
          <p:nvPr/>
        </p:nvSpPr>
        <p:spPr>
          <a:xfrm>
            <a:off x="1646812" y="1261067"/>
            <a:ext cx="29183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sr-Latn-RS" sz="2800" b="1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Resorptivna faza</a:t>
            </a:r>
          </a:p>
          <a:p>
            <a:pPr algn="ctr" defTabSz="457200">
              <a:defRPr/>
            </a:pPr>
            <a:r>
              <a:rPr lang="sr-Latn-RS" sz="240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(nakon obroka)</a:t>
            </a:r>
            <a:endParaRPr lang="sr-Latn-RS" sz="2400" dirty="0">
              <a:solidFill>
                <a:srgbClr val="A5A5A5">
                  <a:lumMod val="50000"/>
                </a:srgbClr>
              </a:solidFill>
              <a:latin typeface="Garamond" panose="02020404030301010803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815186-8419-483C-B34B-2F1F3F1FE85B}"/>
              </a:ext>
            </a:extLst>
          </p:cNvPr>
          <p:cNvSpPr txBox="1"/>
          <p:nvPr/>
        </p:nvSpPr>
        <p:spPr>
          <a:xfrm>
            <a:off x="7244208" y="1261067"/>
            <a:ext cx="33004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sr-Latn-RS" sz="2800" b="1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Postresorptivna faza</a:t>
            </a:r>
          </a:p>
          <a:p>
            <a:pPr algn="ctr" defTabSz="457200">
              <a:defRPr/>
            </a:pPr>
            <a:r>
              <a:rPr lang="sr-Latn-RS" sz="240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(između dva obroka)</a:t>
            </a:r>
          </a:p>
        </p:txBody>
      </p:sp>
    </p:spTree>
    <p:extLst>
      <p:ext uri="{BB962C8B-B14F-4D97-AF65-F5344CB8AC3E}">
        <p14:creationId xmlns:p14="http://schemas.microsoft.com/office/powerpoint/2010/main" val="120817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4EC89C4-03FF-4E48-B6CC-CB6C0CB7349A}"/>
              </a:ext>
            </a:extLst>
          </p:cNvPr>
          <p:cNvSpPr/>
          <p:nvPr/>
        </p:nvSpPr>
        <p:spPr>
          <a:xfrm>
            <a:off x="2933699" y="228600"/>
            <a:ext cx="6353176" cy="5334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sr-Latn-RS" sz="3200" b="1">
                <a:solidFill>
                  <a:prstClr val="white"/>
                </a:solidFill>
                <a:latin typeface="Garamond" pitchFamily="18" charset="0"/>
              </a:rPr>
              <a:t>Glikemija – mehanizmi regulacije</a:t>
            </a:r>
            <a:endParaRPr lang="en-US" sz="3200" b="1" dirty="0">
              <a:solidFill>
                <a:prstClr val="white"/>
              </a:solidFill>
              <a:latin typeface="Garamond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720" y="1118918"/>
            <a:ext cx="6127135" cy="57390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815186-8419-483C-B34B-2F1F3F1FE85B}"/>
              </a:ext>
            </a:extLst>
          </p:cNvPr>
          <p:cNvSpPr txBox="1"/>
          <p:nvPr/>
        </p:nvSpPr>
        <p:spPr>
          <a:xfrm>
            <a:off x="2667744" y="4365413"/>
            <a:ext cx="291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sr-Latn-RS" sz="2800" b="1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Insulin</a:t>
            </a:r>
            <a:endParaRPr lang="sr-Latn-RS" sz="2400" dirty="0">
              <a:solidFill>
                <a:srgbClr val="A5A5A5">
                  <a:lumMod val="50000"/>
                </a:srgbClr>
              </a:solidFill>
              <a:latin typeface="Garamond" panose="020204040303010108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815186-8419-483C-B34B-2F1F3F1FE85B}"/>
              </a:ext>
            </a:extLst>
          </p:cNvPr>
          <p:cNvSpPr txBox="1"/>
          <p:nvPr/>
        </p:nvSpPr>
        <p:spPr>
          <a:xfrm>
            <a:off x="6634485" y="4365413"/>
            <a:ext cx="291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sr-Latn-RS" sz="2800" b="1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Glukagon</a:t>
            </a:r>
            <a:endParaRPr lang="sr-Latn-RS" sz="2400" dirty="0">
              <a:solidFill>
                <a:srgbClr val="A5A5A5">
                  <a:lumMod val="50000"/>
                </a:srgbClr>
              </a:solidFill>
              <a:latin typeface="Garamond" panose="020204040303010108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815186-8419-483C-B34B-2F1F3F1FE85B}"/>
              </a:ext>
            </a:extLst>
          </p:cNvPr>
          <p:cNvSpPr txBox="1"/>
          <p:nvPr/>
        </p:nvSpPr>
        <p:spPr>
          <a:xfrm>
            <a:off x="4651114" y="1872826"/>
            <a:ext cx="291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sr-Latn-RS" sz="2800" b="1">
                <a:solidFill>
                  <a:prstClr val="white"/>
                </a:solidFill>
                <a:latin typeface="Garamond" panose="02020404030301010803" pitchFamily="18" charset="0"/>
              </a:rPr>
              <a:t>Glikemija</a:t>
            </a:r>
            <a:endParaRPr lang="sr-Latn-RS" sz="2000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815186-8419-483C-B34B-2F1F3F1FE85B}"/>
              </a:ext>
            </a:extLst>
          </p:cNvPr>
          <p:cNvSpPr txBox="1"/>
          <p:nvPr/>
        </p:nvSpPr>
        <p:spPr>
          <a:xfrm>
            <a:off x="7006130" y="5529506"/>
            <a:ext cx="2167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sr-Latn-RS" sz="240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Kortizol</a:t>
            </a:r>
          </a:p>
          <a:p>
            <a:pPr algn="ctr" defTabSz="457200">
              <a:defRPr/>
            </a:pPr>
            <a:r>
              <a:rPr lang="sr-Latn-RS" sz="240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Adrenalin</a:t>
            </a:r>
          </a:p>
          <a:p>
            <a:pPr algn="ctr" defTabSz="457200">
              <a:defRPr/>
            </a:pPr>
            <a:r>
              <a:rPr lang="sr-Latn-RS" sz="240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Hormon rasta</a:t>
            </a:r>
          </a:p>
        </p:txBody>
      </p:sp>
    </p:spTree>
    <p:extLst>
      <p:ext uri="{BB962C8B-B14F-4D97-AF65-F5344CB8AC3E}">
        <p14:creationId xmlns:p14="http://schemas.microsoft.com/office/powerpoint/2010/main" val="269428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ljuba\das\chrom\ogled_cr_tabela\test opterećenja 9.5\io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5075" y="1553520"/>
            <a:ext cx="3429024" cy="2428988"/>
          </a:xfrm>
          <a:prstGeom prst="rect">
            <a:avLst/>
          </a:prstGeom>
          <a:noFill/>
        </p:spPr>
      </p:pic>
      <p:pic>
        <p:nvPicPr>
          <p:cNvPr id="3" name="Picture 5" descr="D:\ljuba\das\chrom\ogled_cr_tabela\test opterećenja 9.5\DSCN3719cfdfdfd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0760" y="2932761"/>
            <a:ext cx="2928958" cy="3781136"/>
          </a:xfrm>
          <a:prstGeom prst="rect">
            <a:avLst/>
          </a:prstGeom>
          <a:noFill/>
        </p:spPr>
      </p:pic>
      <p:pic>
        <p:nvPicPr>
          <p:cNvPr id="4" name="Picture 6" descr="D:\ljuba\das\chrom\ogled_cr_tabela\test opterećenja 9.5\DSCN37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5075" y="4142129"/>
            <a:ext cx="3429024" cy="2571768"/>
          </a:xfrm>
          <a:prstGeom prst="rect">
            <a:avLst/>
          </a:prstGeom>
          <a:noFill/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4EC89C4-03FF-4E48-B6CC-CB6C0CB7349A}"/>
              </a:ext>
            </a:extLst>
          </p:cNvPr>
          <p:cNvSpPr/>
          <p:nvPr/>
        </p:nvSpPr>
        <p:spPr>
          <a:xfrm>
            <a:off x="1838326" y="228600"/>
            <a:ext cx="8553449" cy="5334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sr-Latn-RS" sz="3200" b="1">
                <a:solidFill>
                  <a:prstClr val="white"/>
                </a:solidFill>
                <a:latin typeface="Garamond" pitchFamily="18" charset="0"/>
              </a:rPr>
              <a:t>Intravenski test opterećenja glukozom (IGTT)</a:t>
            </a:r>
            <a:endParaRPr lang="en-US" sz="3200" b="1" dirty="0">
              <a:solidFill>
                <a:prstClr val="white"/>
              </a:solidFill>
              <a:latin typeface="Garamond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96025" y="1621068"/>
            <a:ext cx="3540521" cy="83099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sr-Latn-CS" sz="2400" b="1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Uzorkovanje krvi</a:t>
            </a:r>
            <a:r>
              <a:rPr lang="sr-Latn-CS" sz="240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: </a:t>
            </a:r>
          </a:p>
          <a:p>
            <a:pPr defTabSz="457200"/>
            <a:r>
              <a:rPr lang="sr-Latn-CS" sz="240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0, 15, 30, 60, 90, 120 </a:t>
            </a:r>
            <a:r>
              <a:rPr lang="sr-Latn-CS" sz="2400" dirty="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minuta</a:t>
            </a:r>
            <a:endParaRPr lang="en-US" sz="2400" dirty="0">
              <a:solidFill>
                <a:srgbClr val="A5A5A5">
                  <a:lumMod val="50000"/>
                </a:srgb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78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4EC89C4-03FF-4E48-B6CC-CB6C0CB7349A}"/>
              </a:ext>
            </a:extLst>
          </p:cNvPr>
          <p:cNvSpPr/>
          <p:nvPr/>
        </p:nvSpPr>
        <p:spPr>
          <a:xfrm>
            <a:off x="1838326" y="228600"/>
            <a:ext cx="8553449" cy="5334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sr-Latn-RS" sz="3200" b="1">
                <a:solidFill>
                  <a:prstClr val="white"/>
                </a:solidFill>
                <a:latin typeface="Garamond" pitchFamily="18" charset="0"/>
              </a:rPr>
              <a:t>Intravenski test opterećenja glukozom (IGTT)</a:t>
            </a:r>
            <a:endParaRPr lang="en-US" sz="3200" b="1" dirty="0">
              <a:solidFill>
                <a:prstClr val="white"/>
              </a:solidFill>
              <a:latin typeface="Garamond" pitchFamily="18" charset="0"/>
            </a:endParaRPr>
          </a:p>
        </p:txBody>
      </p:sp>
      <p:graphicFrame>
        <p:nvGraphicFramePr>
          <p:cNvPr id="3" name="Chart 2"/>
          <p:cNvGraphicFramePr/>
          <p:nvPr>
            <p:extLst/>
          </p:nvPr>
        </p:nvGraphicFramePr>
        <p:xfrm>
          <a:off x="0" y="963561"/>
          <a:ext cx="5643717" cy="4254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/>
          <p:nvPr>
            <p:extLst/>
          </p:nvPr>
        </p:nvGraphicFramePr>
        <p:xfrm>
          <a:off x="5879690" y="2084439"/>
          <a:ext cx="5793050" cy="3991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2860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94EC89C4-03FF-4E48-B6CC-CB6C0CB7349A}"/>
              </a:ext>
            </a:extLst>
          </p:cNvPr>
          <p:cNvSpPr/>
          <p:nvPr/>
        </p:nvSpPr>
        <p:spPr>
          <a:xfrm>
            <a:off x="1838326" y="228600"/>
            <a:ext cx="8553449" cy="5334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sr-Latn-RS" sz="3200" b="1" smtClean="0">
                <a:solidFill>
                  <a:prstClr val="white"/>
                </a:solidFill>
                <a:latin typeface="Garamond" pitchFamily="18" charset="0"/>
              </a:rPr>
              <a:t>Insulinska rezistencija</a:t>
            </a:r>
            <a:endParaRPr lang="en-US" sz="3200" b="1" dirty="0">
              <a:solidFill>
                <a:prstClr val="white"/>
              </a:solidFill>
              <a:latin typeface="Garamond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44394" y="6064032"/>
            <a:ext cx="9158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</a:rPr>
              <a:t>Potrebne više koncentracije insulina da bi se postigao normalan odgovor ciljnih tkiva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01109" y="6042707"/>
            <a:ext cx="9701353" cy="475313"/>
          </a:xfrm>
          <a:prstGeom prst="roundRect">
            <a:avLst/>
          </a:prstGeom>
          <a:solidFill>
            <a:schemeClr val="accent1">
              <a:lumMod val="50000"/>
              <a:alpha val="49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 smtClean="0">
                <a:latin typeface="Cambria" panose="02040503050406030204" pitchFamily="18" charset="0"/>
              </a:rPr>
              <a:t>Fiziološke koncentracije insulina izazivaju smanjen biološki odgovor ciljnih tkiva</a:t>
            </a:r>
            <a:endParaRPr lang="en-US" sz="2000" b="1" dirty="0">
              <a:latin typeface="Cambria" panose="020405030504060302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244325" y="2158207"/>
            <a:ext cx="3948545" cy="38515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180630" y="4347225"/>
            <a:ext cx="1246909" cy="1191491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 rot="21086759">
            <a:off x="2366815" y="1887200"/>
            <a:ext cx="398693" cy="609767"/>
          </a:xfrm>
          <a:custGeom>
            <a:avLst/>
            <a:gdLst>
              <a:gd name="connsiteX0" fmla="*/ 677 w 398693"/>
              <a:gd name="connsiteY0" fmla="*/ 59867 h 609767"/>
              <a:gd name="connsiteX1" fmla="*/ 166932 w 398693"/>
              <a:gd name="connsiteY1" fmla="*/ 253831 h 609767"/>
              <a:gd name="connsiteX2" fmla="*/ 263914 w 398693"/>
              <a:gd name="connsiteY2" fmla="*/ 392376 h 609767"/>
              <a:gd name="connsiteX3" fmla="*/ 277768 w 398693"/>
              <a:gd name="connsiteY3" fmla="*/ 572485 h 609767"/>
              <a:gd name="connsiteX4" fmla="*/ 388604 w 398693"/>
              <a:gd name="connsiteY4" fmla="*/ 586340 h 609767"/>
              <a:gd name="connsiteX5" fmla="*/ 374750 w 398693"/>
              <a:gd name="connsiteY5" fmla="*/ 309249 h 609767"/>
              <a:gd name="connsiteX6" fmla="*/ 222350 w 398693"/>
              <a:gd name="connsiteY6" fmla="*/ 129140 h 609767"/>
              <a:gd name="connsiteX7" fmla="*/ 111514 w 398693"/>
              <a:gd name="connsiteY7" fmla="*/ 4449 h 609767"/>
              <a:gd name="connsiteX8" fmla="*/ 677 w 398693"/>
              <a:gd name="connsiteY8" fmla="*/ 59867 h 60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693" h="609767">
                <a:moveTo>
                  <a:pt x="677" y="59867"/>
                </a:moveTo>
                <a:cubicBezTo>
                  <a:pt x="9913" y="101431"/>
                  <a:pt x="123059" y="198413"/>
                  <a:pt x="166932" y="253831"/>
                </a:cubicBezTo>
                <a:cubicBezTo>
                  <a:pt x="210805" y="309249"/>
                  <a:pt x="245441" y="339267"/>
                  <a:pt x="263914" y="392376"/>
                </a:cubicBezTo>
                <a:cubicBezTo>
                  <a:pt x="282387" y="445485"/>
                  <a:pt x="256986" y="540158"/>
                  <a:pt x="277768" y="572485"/>
                </a:cubicBezTo>
                <a:cubicBezTo>
                  <a:pt x="298550" y="604812"/>
                  <a:pt x="372440" y="630213"/>
                  <a:pt x="388604" y="586340"/>
                </a:cubicBezTo>
                <a:cubicBezTo>
                  <a:pt x="404768" y="542467"/>
                  <a:pt x="402459" y="385449"/>
                  <a:pt x="374750" y="309249"/>
                </a:cubicBezTo>
                <a:cubicBezTo>
                  <a:pt x="347041" y="233049"/>
                  <a:pt x="266223" y="179940"/>
                  <a:pt x="222350" y="129140"/>
                </a:cubicBezTo>
                <a:cubicBezTo>
                  <a:pt x="178477" y="78340"/>
                  <a:pt x="143841" y="20613"/>
                  <a:pt x="111514" y="4449"/>
                </a:cubicBezTo>
                <a:cubicBezTo>
                  <a:pt x="79187" y="-11715"/>
                  <a:pt x="-8559" y="18303"/>
                  <a:pt x="677" y="59867"/>
                </a:cubicBezTo>
                <a:close/>
              </a:path>
            </a:pathLst>
          </a:custGeom>
          <a:solidFill>
            <a:srgbClr val="FF8B8B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 rot="21237268" flipH="1">
            <a:off x="2754996" y="1824059"/>
            <a:ext cx="398693" cy="609767"/>
          </a:xfrm>
          <a:custGeom>
            <a:avLst/>
            <a:gdLst>
              <a:gd name="connsiteX0" fmla="*/ 677 w 398693"/>
              <a:gd name="connsiteY0" fmla="*/ 59867 h 609767"/>
              <a:gd name="connsiteX1" fmla="*/ 166932 w 398693"/>
              <a:gd name="connsiteY1" fmla="*/ 253831 h 609767"/>
              <a:gd name="connsiteX2" fmla="*/ 263914 w 398693"/>
              <a:gd name="connsiteY2" fmla="*/ 392376 h 609767"/>
              <a:gd name="connsiteX3" fmla="*/ 277768 w 398693"/>
              <a:gd name="connsiteY3" fmla="*/ 572485 h 609767"/>
              <a:gd name="connsiteX4" fmla="*/ 388604 w 398693"/>
              <a:gd name="connsiteY4" fmla="*/ 586340 h 609767"/>
              <a:gd name="connsiteX5" fmla="*/ 374750 w 398693"/>
              <a:gd name="connsiteY5" fmla="*/ 309249 h 609767"/>
              <a:gd name="connsiteX6" fmla="*/ 222350 w 398693"/>
              <a:gd name="connsiteY6" fmla="*/ 129140 h 609767"/>
              <a:gd name="connsiteX7" fmla="*/ 111514 w 398693"/>
              <a:gd name="connsiteY7" fmla="*/ 4449 h 609767"/>
              <a:gd name="connsiteX8" fmla="*/ 677 w 398693"/>
              <a:gd name="connsiteY8" fmla="*/ 59867 h 60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693" h="609767">
                <a:moveTo>
                  <a:pt x="677" y="59867"/>
                </a:moveTo>
                <a:cubicBezTo>
                  <a:pt x="9913" y="101431"/>
                  <a:pt x="123059" y="198413"/>
                  <a:pt x="166932" y="253831"/>
                </a:cubicBezTo>
                <a:cubicBezTo>
                  <a:pt x="210805" y="309249"/>
                  <a:pt x="245441" y="339267"/>
                  <a:pt x="263914" y="392376"/>
                </a:cubicBezTo>
                <a:cubicBezTo>
                  <a:pt x="282387" y="445485"/>
                  <a:pt x="256986" y="540158"/>
                  <a:pt x="277768" y="572485"/>
                </a:cubicBezTo>
                <a:cubicBezTo>
                  <a:pt x="298550" y="604812"/>
                  <a:pt x="372440" y="630213"/>
                  <a:pt x="388604" y="586340"/>
                </a:cubicBezTo>
                <a:cubicBezTo>
                  <a:pt x="404768" y="542467"/>
                  <a:pt x="402459" y="385449"/>
                  <a:pt x="374750" y="309249"/>
                </a:cubicBezTo>
                <a:cubicBezTo>
                  <a:pt x="347041" y="233049"/>
                  <a:pt x="266223" y="179940"/>
                  <a:pt x="222350" y="129140"/>
                </a:cubicBezTo>
                <a:cubicBezTo>
                  <a:pt x="178477" y="78340"/>
                  <a:pt x="143841" y="20613"/>
                  <a:pt x="111514" y="4449"/>
                </a:cubicBezTo>
                <a:cubicBezTo>
                  <a:pt x="79187" y="-11715"/>
                  <a:pt x="-8559" y="18303"/>
                  <a:pt x="677" y="59867"/>
                </a:cubicBezTo>
                <a:close/>
              </a:path>
            </a:pathLst>
          </a:custGeom>
          <a:solidFill>
            <a:srgbClr val="FF8B8B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 rot="19455072">
            <a:off x="1437163" y="2588744"/>
            <a:ext cx="398693" cy="609767"/>
          </a:xfrm>
          <a:custGeom>
            <a:avLst/>
            <a:gdLst>
              <a:gd name="connsiteX0" fmla="*/ 677 w 398693"/>
              <a:gd name="connsiteY0" fmla="*/ 59867 h 609767"/>
              <a:gd name="connsiteX1" fmla="*/ 166932 w 398693"/>
              <a:gd name="connsiteY1" fmla="*/ 253831 h 609767"/>
              <a:gd name="connsiteX2" fmla="*/ 263914 w 398693"/>
              <a:gd name="connsiteY2" fmla="*/ 392376 h 609767"/>
              <a:gd name="connsiteX3" fmla="*/ 277768 w 398693"/>
              <a:gd name="connsiteY3" fmla="*/ 572485 h 609767"/>
              <a:gd name="connsiteX4" fmla="*/ 388604 w 398693"/>
              <a:gd name="connsiteY4" fmla="*/ 586340 h 609767"/>
              <a:gd name="connsiteX5" fmla="*/ 374750 w 398693"/>
              <a:gd name="connsiteY5" fmla="*/ 309249 h 609767"/>
              <a:gd name="connsiteX6" fmla="*/ 222350 w 398693"/>
              <a:gd name="connsiteY6" fmla="*/ 129140 h 609767"/>
              <a:gd name="connsiteX7" fmla="*/ 111514 w 398693"/>
              <a:gd name="connsiteY7" fmla="*/ 4449 h 609767"/>
              <a:gd name="connsiteX8" fmla="*/ 677 w 398693"/>
              <a:gd name="connsiteY8" fmla="*/ 59867 h 60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693" h="609767">
                <a:moveTo>
                  <a:pt x="677" y="59867"/>
                </a:moveTo>
                <a:cubicBezTo>
                  <a:pt x="9913" y="101431"/>
                  <a:pt x="123059" y="198413"/>
                  <a:pt x="166932" y="253831"/>
                </a:cubicBezTo>
                <a:cubicBezTo>
                  <a:pt x="210805" y="309249"/>
                  <a:pt x="245441" y="339267"/>
                  <a:pt x="263914" y="392376"/>
                </a:cubicBezTo>
                <a:cubicBezTo>
                  <a:pt x="282387" y="445485"/>
                  <a:pt x="256986" y="540158"/>
                  <a:pt x="277768" y="572485"/>
                </a:cubicBezTo>
                <a:cubicBezTo>
                  <a:pt x="298550" y="604812"/>
                  <a:pt x="372440" y="630213"/>
                  <a:pt x="388604" y="586340"/>
                </a:cubicBezTo>
                <a:cubicBezTo>
                  <a:pt x="404768" y="542467"/>
                  <a:pt x="402459" y="385449"/>
                  <a:pt x="374750" y="309249"/>
                </a:cubicBezTo>
                <a:cubicBezTo>
                  <a:pt x="347041" y="233049"/>
                  <a:pt x="266223" y="179940"/>
                  <a:pt x="222350" y="129140"/>
                </a:cubicBezTo>
                <a:cubicBezTo>
                  <a:pt x="178477" y="78340"/>
                  <a:pt x="143841" y="20613"/>
                  <a:pt x="111514" y="4449"/>
                </a:cubicBezTo>
                <a:cubicBezTo>
                  <a:pt x="79187" y="-11715"/>
                  <a:pt x="-8559" y="18303"/>
                  <a:pt x="677" y="59867"/>
                </a:cubicBezTo>
                <a:close/>
              </a:path>
            </a:pathLst>
          </a:custGeom>
          <a:solidFill>
            <a:srgbClr val="FF8B8B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 rot="19286033" flipH="1">
            <a:off x="1739495" y="2357347"/>
            <a:ext cx="398693" cy="609767"/>
          </a:xfrm>
          <a:custGeom>
            <a:avLst/>
            <a:gdLst>
              <a:gd name="connsiteX0" fmla="*/ 677 w 398693"/>
              <a:gd name="connsiteY0" fmla="*/ 59867 h 609767"/>
              <a:gd name="connsiteX1" fmla="*/ 166932 w 398693"/>
              <a:gd name="connsiteY1" fmla="*/ 253831 h 609767"/>
              <a:gd name="connsiteX2" fmla="*/ 263914 w 398693"/>
              <a:gd name="connsiteY2" fmla="*/ 392376 h 609767"/>
              <a:gd name="connsiteX3" fmla="*/ 277768 w 398693"/>
              <a:gd name="connsiteY3" fmla="*/ 572485 h 609767"/>
              <a:gd name="connsiteX4" fmla="*/ 388604 w 398693"/>
              <a:gd name="connsiteY4" fmla="*/ 586340 h 609767"/>
              <a:gd name="connsiteX5" fmla="*/ 374750 w 398693"/>
              <a:gd name="connsiteY5" fmla="*/ 309249 h 609767"/>
              <a:gd name="connsiteX6" fmla="*/ 222350 w 398693"/>
              <a:gd name="connsiteY6" fmla="*/ 129140 h 609767"/>
              <a:gd name="connsiteX7" fmla="*/ 111514 w 398693"/>
              <a:gd name="connsiteY7" fmla="*/ 4449 h 609767"/>
              <a:gd name="connsiteX8" fmla="*/ 677 w 398693"/>
              <a:gd name="connsiteY8" fmla="*/ 59867 h 60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693" h="609767">
                <a:moveTo>
                  <a:pt x="677" y="59867"/>
                </a:moveTo>
                <a:cubicBezTo>
                  <a:pt x="9913" y="101431"/>
                  <a:pt x="123059" y="198413"/>
                  <a:pt x="166932" y="253831"/>
                </a:cubicBezTo>
                <a:cubicBezTo>
                  <a:pt x="210805" y="309249"/>
                  <a:pt x="245441" y="339267"/>
                  <a:pt x="263914" y="392376"/>
                </a:cubicBezTo>
                <a:cubicBezTo>
                  <a:pt x="282387" y="445485"/>
                  <a:pt x="256986" y="540158"/>
                  <a:pt x="277768" y="572485"/>
                </a:cubicBezTo>
                <a:cubicBezTo>
                  <a:pt x="298550" y="604812"/>
                  <a:pt x="372440" y="630213"/>
                  <a:pt x="388604" y="586340"/>
                </a:cubicBezTo>
                <a:cubicBezTo>
                  <a:pt x="404768" y="542467"/>
                  <a:pt x="402459" y="385449"/>
                  <a:pt x="374750" y="309249"/>
                </a:cubicBezTo>
                <a:cubicBezTo>
                  <a:pt x="347041" y="233049"/>
                  <a:pt x="266223" y="179940"/>
                  <a:pt x="222350" y="129140"/>
                </a:cubicBezTo>
                <a:cubicBezTo>
                  <a:pt x="178477" y="78340"/>
                  <a:pt x="143841" y="20613"/>
                  <a:pt x="111514" y="4449"/>
                </a:cubicBezTo>
                <a:cubicBezTo>
                  <a:pt x="79187" y="-11715"/>
                  <a:pt x="-8559" y="18303"/>
                  <a:pt x="677" y="59867"/>
                </a:cubicBezTo>
                <a:close/>
              </a:path>
            </a:pathLst>
          </a:custGeom>
          <a:solidFill>
            <a:srgbClr val="FF8B8B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26826" y="1294239"/>
            <a:ext cx="313899" cy="3275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592904" y="779095"/>
            <a:ext cx="313899" cy="3275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1799446">
            <a:off x="4052145" y="2101643"/>
            <a:ext cx="397438" cy="6955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1993127">
            <a:off x="4527866" y="2349984"/>
            <a:ext cx="397438" cy="6955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1790544">
            <a:off x="4197112" y="2101817"/>
            <a:ext cx="101576" cy="69158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1975904">
            <a:off x="4672869" y="2344405"/>
            <a:ext cx="109886" cy="69963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646782" y="2158207"/>
            <a:ext cx="3948545" cy="38515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491908" y="4347225"/>
            <a:ext cx="1246909" cy="1191491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 rot="21086759">
            <a:off x="7678093" y="1887200"/>
            <a:ext cx="398693" cy="609767"/>
          </a:xfrm>
          <a:custGeom>
            <a:avLst/>
            <a:gdLst>
              <a:gd name="connsiteX0" fmla="*/ 677 w 398693"/>
              <a:gd name="connsiteY0" fmla="*/ 59867 h 609767"/>
              <a:gd name="connsiteX1" fmla="*/ 166932 w 398693"/>
              <a:gd name="connsiteY1" fmla="*/ 253831 h 609767"/>
              <a:gd name="connsiteX2" fmla="*/ 263914 w 398693"/>
              <a:gd name="connsiteY2" fmla="*/ 392376 h 609767"/>
              <a:gd name="connsiteX3" fmla="*/ 277768 w 398693"/>
              <a:gd name="connsiteY3" fmla="*/ 572485 h 609767"/>
              <a:gd name="connsiteX4" fmla="*/ 388604 w 398693"/>
              <a:gd name="connsiteY4" fmla="*/ 586340 h 609767"/>
              <a:gd name="connsiteX5" fmla="*/ 374750 w 398693"/>
              <a:gd name="connsiteY5" fmla="*/ 309249 h 609767"/>
              <a:gd name="connsiteX6" fmla="*/ 222350 w 398693"/>
              <a:gd name="connsiteY6" fmla="*/ 129140 h 609767"/>
              <a:gd name="connsiteX7" fmla="*/ 111514 w 398693"/>
              <a:gd name="connsiteY7" fmla="*/ 4449 h 609767"/>
              <a:gd name="connsiteX8" fmla="*/ 677 w 398693"/>
              <a:gd name="connsiteY8" fmla="*/ 59867 h 60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693" h="609767">
                <a:moveTo>
                  <a:pt x="677" y="59867"/>
                </a:moveTo>
                <a:cubicBezTo>
                  <a:pt x="9913" y="101431"/>
                  <a:pt x="123059" y="198413"/>
                  <a:pt x="166932" y="253831"/>
                </a:cubicBezTo>
                <a:cubicBezTo>
                  <a:pt x="210805" y="309249"/>
                  <a:pt x="245441" y="339267"/>
                  <a:pt x="263914" y="392376"/>
                </a:cubicBezTo>
                <a:cubicBezTo>
                  <a:pt x="282387" y="445485"/>
                  <a:pt x="256986" y="540158"/>
                  <a:pt x="277768" y="572485"/>
                </a:cubicBezTo>
                <a:cubicBezTo>
                  <a:pt x="298550" y="604812"/>
                  <a:pt x="372440" y="630213"/>
                  <a:pt x="388604" y="586340"/>
                </a:cubicBezTo>
                <a:cubicBezTo>
                  <a:pt x="404768" y="542467"/>
                  <a:pt x="402459" y="385449"/>
                  <a:pt x="374750" y="309249"/>
                </a:cubicBezTo>
                <a:cubicBezTo>
                  <a:pt x="347041" y="233049"/>
                  <a:pt x="266223" y="179940"/>
                  <a:pt x="222350" y="129140"/>
                </a:cubicBezTo>
                <a:cubicBezTo>
                  <a:pt x="178477" y="78340"/>
                  <a:pt x="143841" y="20613"/>
                  <a:pt x="111514" y="4449"/>
                </a:cubicBezTo>
                <a:cubicBezTo>
                  <a:pt x="79187" y="-11715"/>
                  <a:pt x="-8559" y="18303"/>
                  <a:pt x="677" y="59867"/>
                </a:cubicBezTo>
                <a:close/>
              </a:path>
            </a:pathLst>
          </a:custGeom>
          <a:solidFill>
            <a:srgbClr val="FF8B8B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 rot="21237268" flipH="1">
            <a:off x="8066274" y="1824059"/>
            <a:ext cx="398693" cy="609767"/>
          </a:xfrm>
          <a:custGeom>
            <a:avLst/>
            <a:gdLst>
              <a:gd name="connsiteX0" fmla="*/ 677 w 398693"/>
              <a:gd name="connsiteY0" fmla="*/ 59867 h 609767"/>
              <a:gd name="connsiteX1" fmla="*/ 166932 w 398693"/>
              <a:gd name="connsiteY1" fmla="*/ 253831 h 609767"/>
              <a:gd name="connsiteX2" fmla="*/ 263914 w 398693"/>
              <a:gd name="connsiteY2" fmla="*/ 392376 h 609767"/>
              <a:gd name="connsiteX3" fmla="*/ 277768 w 398693"/>
              <a:gd name="connsiteY3" fmla="*/ 572485 h 609767"/>
              <a:gd name="connsiteX4" fmla="*/ 388604 w 398693"/>
              <a:gd name="connsiteY4" fmla="*/ 586340 h 609767"/>
              <a:gd name="connsiteX5" fmla="*/ 374750 w 398693"/>
              <a:gd name="connsiteY5" fmla="*/ 309249 h 609767"/>
              <a:gd name="connsiteX6" fmla="*/ 222350 w 398693"/>
              <a:gd name="connsiteY6" fmla="*/ 129140 h 609767"/>
              <a:gd name="connsiteX7" fmla="*/ 111514 w 398693"/>
              <a:gd name="connsiteY7" fmla="*/ 4449 h 609767"/>
              <a:gd name="connsiteX8" fmla="*/ 677 w 398693"/>
              <a:gd name="connsiteY8" fmla="*/ 59867 h 60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693" h="609767">
                <a:moveTo>
                  <a:pt x="677" y="59867"/>
                </a:moveTo>
                <a:cubicBezTo>
                  <a:pt x="9913" y="101431"/>
                  <a:pt x="123059" y="198413"/>
                  <a:pt x="166932" y="253831"/>
                </a:cubicBezTo>
                <a:cubicBezTo>
                  <a:pt x="210805" y="309249"/>
                  <a:pt x="245441" y="339267"/>
                  <a:pt x="263914" y="392376"/>
                </a:cubicBezTo>
                <a:cubicBezTo>
                  <a:pt x="282387" y="445485"/>
                  <a:pt x="256986" y="540158"/>
                  <a:pt x="277768" y="572485"/>
                </a:cubicBezTo>
                <a:cubicBezTo>
                  <a:pt x="298550" y="604812"/>
                  <a:pt x="372440" y="630213"/>
                  <a:pt x="388604" y="586340"/>
                </a:cubicBezTo>
                <a:cubicBezTo>
                  <a:pt x="404768" y="542467"/>
                  <a:pt x="402459" y="385449"/>
                  <a:pt x="374750" y="309249"/>
                </a:cubicBezTo>
                <a:cubicBezTo>
                  <a:pt x="347041" y="233049"/>
                  <a:pt x="266223" y="179940"/>
                  <a:pt x="222350" y="129140"/>
                </a:cubicBezTo>
                <a:cubicBezTo>
                  <a:pt x="178477" y="78340"/>
                  <a:pt x="143841" y="20613"/>
                  <a:pt x="111514" y="4449"/>
                </a:cubicBezTo>
                <a:cubicBezTo>
                  <a:pt x="79187" y="-11715"/>
                  <a:pt x="-8559" y="18303"/>
                  <a:pt x="677" y="59867"/>
                </a:cubicBezTo>
                <a:close/>
              </a:path>
            </a:pathLst>
          </a:custGeom>
          <a:solidFill>
            <a:srgbClr val="FF8B8B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 rot="19455072">
            <a:off x="6748441" y="2588744"/>
            <a:ext cx="398693" cy="609767"/>
          </a:xfrm>
          <a:custGeom>
            <a:avLst/>
            <a:gdLst>
              <a:gd name="connsiteX0" fmla="*/ 677 w 398693"/>
              <a:gd name="connsiteY0" fmla="*/ 59867 h 609767"/>
              <a:gd name="connsiteX1" fmla="*/ 166932 w 398693"/>
              <a:gd name="connsiteY1" fmla="*/ 253831 h 609767"/>
              <a:gd name="connsiteX2" fmla="*/ 263914 w 398693"/>
              <a:gd name="connsiteY2" fmla="*/ 392376 h 609767"/>
              <a:gd name="connsiteX3" fmla="*/ 277768 w 398693"/>
              <a:gd name="connsiteY3" fmla="*/ 572485 h 609767"/>
              <a:gd name="connsiteX4" fmla="*/ 388604 w 398693"/>
              <a:gd name="connsiteY4" fmla="*/ 586340 h 609767"/>
              <a:gd name="connsiteX5" fmla="*/ 374750 w 398693"/>
              <a:gd name="connsiteY5" fmla="*/ 309249 h 609767"/>
              <a:gd name="connsiteX6" fmla="*/ 222350 w 398693"/>
              <a:gd name="connsiteY6" fmla="*/ 129140 h 609767"/>
              <a:gd name="connsiteX7" fmla="*/ 111514 w 398693"/>
              <a:gd name="connsiteY7" fmla="*/ 4449 h 609767"/>
              <a:gd name="connsiteX8" fmla="*/ 677 w 398693"/>
              <a:gd name="connsiteY8" fmla="*/ 59867 h 60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693" h="609767">
                <a:moveTo>
                  <a:pt x="677" y="59867"/>
                </a:moveTo>
                <a:cubicBezTo>
                  <a:pt x="9913" y="101431"/>
                  <a:pt x="123059" y="198413"/>
                  <a:pt x="166932" y="253831"/>
                </a:cubicBezTo>
                <a:cubicBezTo>
                  <a:pt x="210805" y="309249"/>
                  <a:pt x="245441" y="339267"/>
                  <a:pt x="263914" y="392376"/>
                </a:cubicBezTo>
                <a:cubicBezTo>
                  <a:pt x="282387" y="445485"/>
                  <a:pt x="256986" y="540158"/>
                  <a:pt x="277768" y="572485"/>
                </a:cubicBezTo>
                <a:cubicBezTo>
                  <a:pt x="298550" y="604812"/>
                  <a:pt x="372440" y="630213"/>
                  <a:pt x="388604" y="586340"/>
                </a:cubicBezTo>
                <a:cubicBezTo>
                  <a:pt x="404768" y="542467"/>
                  <a:pt x="402459" y="385449"/>
                  <a:pt x="374750" y="309249"/>
                </a:cubicBezTo>
                <a:cubicBezTo>
                  <a:pt x="347041" y="233049"/>
                  <a:pt x="266223" y="179940"/>
                  <a:pt x="222350" y="129140"/>
                </a:cubicBezTo>
                <a:cubicBezTo>
                  <a:pt x="178477" y="78340"/>
                  <a:pt x="143841" y="20613"/>
                  <a:pt x="111514" y="4449"/>
                </a:cubicBezTo>
                <a:cubicBezTo>
                  <a:pt x="79187" y="-11715"/>
                  <a:pt x="-8559" y="18303"/>
                  <a:pt x="677" y="59867"/>
                </a:cubicBezTo>
                <a:close/>
              </a:path>
            </a:pathLst>
          </a:custGeom>
          <a:solidFill>
            <a:srgbClr val="FF8B8B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 rot="19286033" flipH="1">
            <a:off x="7050773" y="2357347"/>
            <a:ext cx="398693" cy="609767"/>
          </a:xfrm>
          <a:custGeom>
            <a:avLst/>
            <a:gdLst>
              <a:gd name="connsiteX0" fmla="*/ 677 w 398693"/>
              <a:gd name="connsiteY0" fmla="*/ 59867 h 609767"/>
              <a:gd name="connsiteX1" fmla="*/ 166932 w 398693"/>
              <a:gd name="connsiteY1" fmla="*/ 253831 h 609767"/>
              <a:gd name="connsiteX2" fmla="*/ 263914 w 398693"/>
              <a:gd name="connsiteY2" fmla="*/ 392376 h 609767"/>
              <a:gd name="connsiteX3" fmla="*/ 277768 w 398693"/>
              <a:gd name="connsiteY3" fmla="*/ 572485 h 609767"/>
              <a:gd name="connsiteX4" fmla="*/ 388604 w 398693"/>
              <a:gd name="connsiteY4" fmla="*/ 586340 h 609767"/>
              <a:gd name="connsiteX5" fmla="*/ 374750 w 398693"/>
              <a:gd name="connsiteY5" fmla="*/ 309249 h 609767"/>
              <a:gd name="connsiteX6" fmla="*/ 222350 w 398693"/>
              <a:gd name="connsiteY6" fmla="*/ 129140 h 609767"/>
              <a:gd name="connsiteX7" fmla="*/ 111514 w 398693"/>
              <a:gd name="connsiteY7" fmla="*/ 4449 h 609767"/>
              <a:gd name="connsiteX8" fmla="*/ 677 w 398693"/>
              <a:gd name="connsiteY8" fmla="*/ 59867 h 60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693" h="609767">
                <a:moveTo>
                  <a:pt x="677" y="59867"/>
                </a:moveTo>
                <a:cubicBezTo>
                  <a:pt x="9913" y="101431"/>
                  <a:pt x="123059" y="198413"/>
                  <a:pt x="166932" y="253831"/>
                </a:cubicBezTo>
                <a:cubicBezTo>
                  <a:pt x="210805" y="309249"/>
                  <a:pt x="245441" y="339267"/>
                  <a:pt x="263914" y="392376"/>
                </a:cubicBezTo>
                <a:cubicBezTo>
                  <a:pt x="282387" y="445485"/>
                  <a:pt x="256986" y="540158"/>
                  <a:pt x="277768" y="572485"/>
                </a:cubicBezTo>
                <a:cubicBezTo>
                  <a:pt x="298550" y="604812"/>
                  <a:pt x="372440" y="630213"/>
                  <a:pt x="388604" y="586340"/>
                </a:cubicBezTo>
                <a:cubicBezTo>
                  <a:pt x="404768" y="542467"/>
                  <a:pt x="402459" y="385449"/>
                  <a:pt x="374750" y="309249"/>
                </a:cubicBezTo>
                <a:cubicBezTo>
                  <a:pt x="347041" y="233049"/>
                  <a:pt x="266223" y="179940"/>
                  <a:pt x="222350" y="129140"/>
                </a:cubicBezTo>
                <a:cubicBezTo>
                  <a:pt x="178477" y="78340"/>
                  <a:pt x="143841" y="20613"/>
                  <a:pt x="111514" y="4449"/>
                </a:cubicBezTo>
                <a:cubicBezTo>
                  <a:pt x="79187" y="-11715"/>
                  <a:pt x="-8559" y="18303"/>
                  <a:pt x="677" y="59867"/>
                </a:cubicBezTo>
                <a:close/>
              </a:path>
            </a:pathLst>
          </a:custGeom>
          <a:solidFill>
            <a:srgbClr val="FF8B8B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 rot="2189217">
            <a:off x="9425359" y="2095770"/>
            <a:ext cx="397438" cy="6955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2171994">
            <a:off x="9570362" y="2090191"/>
            <a:ext cx="109886" cy="69963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 rot="1558978">
            <a:off x="3527485" y="1843317"/>
            <a:ext cx="397438" cy="6955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1550076">
            <a:off x="3672452" y="1843491"/>
            <a:ext cx="101576" cy="69158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iamond 30"/>
          <p:cNvSpPr/>
          <p:nvPr/>
        </p:nvSpPr>
        <p:spPr>
          <a:xfrm>
            <a:off x="3806460" y="1238060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iamond 31"/>
          <p:cNvSpPr/>
          <p:nvPr/>
        </p:nvSpPr>
        <p:spPr>
          <a:xfrm>
            <a:off x="3797183" y="972626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/>
          <p:cNvSpPr/>
          <p:nvPr/>
        </p:nvSpPr>
        <p:spPr>
          <a:xfrm>
            <a:off x="3988060" y="1040761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iamond 33"/>
          <p:cNvSpPr/>
          <p:nvPr/>
        </p:nvSpPr>
        <p:spPr>
          <a:xfrm>
            <a:off x="3914032" y="1483616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iamond 34"/>
          <p:cNvSpPr/>
          <p:nvPr/>
        </p:nvSpPr>
        <p:spPr>
          <a:xfrm>
            <a:off x="4219644" y="1116818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iamond 35"/>
          <p:cNvSpPr/>
          <p:nvPr/>
        </p:nvSpPr>
        <p:spPr>
          <a:xfrm>
            <a:off x="4043458" y="1280591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iamond 36"/>
          <p:cNvSpPr/>
          <p:nvPr/>
        </p:nvSpPr>
        <p:spPr>
          <a:xfrm>
            <a:off x="4294728" y="1366293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iamond 37"/>
          <p:cNvSpPr/>
          <p:nvPr/>
        </p:nvSpPr>
        <p:spPr>
          <a:xfrm>
            <a:off x="4200913" y="1507882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iamond 38"/>
          <p:cNvSpPr/>
          <p:nvPr/>
        </p:nvSpPr>
        <p:spPr>
          <a:xfrm>
            <a:off x="4470913" y="1205528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iamond 39"/>
          <p:cNvSpPr/>
          <p:nvPr/>
        </p:nvSpPr>
        <p:spPr>
          <a:xfrm>
            <a:off x="4480410" y="1468778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iamond 40"/>
          <p:cNvSpPr/>
          <p:nvPr/>
        </p:nvSpPr>
        <p:spPr>
          <a:xfrm>
            <a:off x="4353228" y="1641894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iamond 41"/>
          <p:cNvSpPr/>
          <p:nvPr/>
        </p:nvSpPr>
        <p:spPr>
          <a:xfrm>
            <a:off x="4980422" y="1487593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iamond 42"/>
          <p:cNvSpPr/>
          <p:nvPr/>
        </p:nvSpPr>
        <p:spPr>
          <a:xfrm>
            <a:off x="4794740" y="1327097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iamond 43"/>
          <p:cNvSpPr/>
          <p:nvPr/>
        </p:nvSpPr>
        <p:spPr>
          <a:xfrm>
            <a:off x="4794740" y="1565231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iamond 44"/>
          <p:cNvSpPr/>
          <p:nvPr/>
        </p:nvSpPr>
        <p:spPr>
          <a:xfrm>
            <a:off x="5091019" y="1669349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iamond 45"/>
          <p:cNvSpPr/>
          <p:nvPr/>
        </p:nvSpPr>
        <p:spPr>
          <a:xfrm>
            <a:off x="4929760" y="1737903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iamond 46"/>
          <p:cNvSpPr/>
          <p:nvPr/>
        </p:nvSpPr>
        <p:spPr>
          <a:xfrm>
            <a:off x="4774046" y="1796384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iamond 47"/>
          <p:cNvSpPr/>
          <p:nvPr/>
        </p:nvSpPr>
        <p:spPr>
          <a:xfrm>
            <a:off x="5042701" y="1871455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30721" y="722336"/>
            <a:ext cx="1111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Insulin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658587" y="983293"/>
            <a:ext cx="1369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solidFill>
                  <a:schemeClr val="bg1"/>
                </a:solidFill>
                <a:latin typeface="Cambria" panose="02040503050406030204" pitchFamily="18" charset="0"/>
              </a:rPr>
              <a:t>Glukoza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51" name="Diamond 50"/>
          <p:cNvSpPr/>
          <p:nvPr/>
        </p:nvSpPr>
        <p:spPr>
          <a:xfrm>
            <a:off x="9420229" y="1326444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Diamond 51"/>
          <p:cNvSpPr/>
          <p:nvPr/>
        </p:nvSpPr>
        <p:spPr>
          <a:xfrm>
            <a:off x="9410952" y="1061010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Diamond 52"/>
          <p:cNvSpPr/>
          <p:nvPr/>
        </p:nvSpPr>
        <p:spPr>
          <a:xfrm>
            <a:off x="9601829" y="1129145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Diamond 53"/>
          <p:cNvSpPr/>
          <p:nvPr/>
        </p:nvSpPr>
        <p:spPr>
          <a:xfrm>
            <a:off x="9527801" y="1572000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Diamond 54"/>
          <p:cNvSpPr/>
          <p:nvPr/>
        </p:nvSpPr>
        <p:spPr>
          <a:xfrm>
            <a:off x="9833413" y="1205202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Diamond 55"/>
          <p:cNvSpPr/>
          <p:nvPr/>
        </p:nvSpPr>
        <p:spPr>
          <a:xfrm>
            <a:off x="9657227" y="1368975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Diamond 56"/>
          <p:cNvSpPr/>
          <p:nvPr/>
        </p:nvSpPr>
        <p:spPr>
          <a:xfrm>
            <a:off x="9908497" y="1454677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Diamond 57"/>
          <p:cNvSpPr/>
          <p:nvPr/>
        </p:nvSpPr>
        <p:spPr>
          <a:xfrm>
            <a:off x="9814682" y="1596266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Diamond 58"/>
          <p:cNvSpPr/>
          <p:nvPr/>
        </p:nvSpPr>
        <p:spPr>
          <a:xfrm>
            <a:off x="10084682" y="1293912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iamond 59"/>
          <p:cNvSpPr/>
          <p:nvPr/>
        </p:nvSpPr>
        <p:spPr>
          <a:xfrm>
            <a:off x="10094179" y="1557162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Diamond 60"/>
          <p:cNvSpPr/>
          <p:nvPr/>
        </p:nvSpPr>
        <p:spPr>
          <a:xfrm>
            <a:off x="9966997" y="1730278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Diamond 61"/>
          <p:cNvSpPr/>
          <p:nvPr/>
        </p:nvSpPr>
        <p:spPr>
          <a:xfrm>
            <a:off x="10594191" y="1575977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Diamond 62"/>
          <p:cNvSpPr/>
          <p:nvPr/>
        </p:nvSpPr>
        <p:spPr>
          <a:xfrm>
            <a:off x="10408509" y="1415481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iamond 63"/>
          <p:cNvSpPr/>
          <p:nvPr/>
        </p:nvSpPr>
        <p:spPr>
          <a:xfrm>
            <a:off x="10408509" y="1653615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Diamond 64"/>
          <p:cNvSpPr/>
          <p:nvPr/>
        </p:nvSpPr>
        <p:spPr>
          <a:xfrm>
            <a:off x="10704788" y="1757733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Diamond 65"/>
          <p:cNvSpPr/>
          <p:nvPr/>
        </p:nvSpPr>
        <p:spPr>
          <a:xfrm>
            <a:off x="10543529" y="1826287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Diamond 66"/>
          <p:cNvSpPr/>
          <p:nvPr/>
        </p:nvSpPr>
        <p:spPr>
          <a:xfrm>
            <a:off x="10387815" y="1884768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Diamond 67"/>
          <p:cNvSpPr/>
          <p:nvPr/>
        </p:nvSpPr>
        <p:spPr>
          <a:xfrm>
            <a:off x="10656470" y="1959839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6143551" y="1262731"/>
            <a:ext cx="313899" cy="3275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6857026" y="1057224"/>
            <a:ext cx="313899" cy="3275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1889119" y="6307037"/>
            <a:ext cx="2752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Normalan odgovor</a:t>
            </a:r>
            <a:endParaRPr lang="en-US" sz="2000" b="1" dirty="0">
              <a:solidFill>
                <a:schemeClr val="accent1">
                  <a:lumMod val="20000"/>
                  <a:lumOff val="8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502497" y="6302993"/>
            <a:ext cx="2387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Smanjen odgovor</a:t>
            </a:r>
            <a:endParaRPr lang="en-US" sz="2000" b="1" dirty="0">
              <a:solidFill>
                <a:schemeClr val="accent2">
                  <a:lumMod val="20000"/>
                  <a:lumOff val="8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20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9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9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77556E-17 L 0.0461 0.16528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8264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 L 0.07904 0.14329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5" y="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-0.07213 0.27893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" y="13935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-0.07721 0.26921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13449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04115 0.30208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15093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-0.11601 0.34445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07" y="17222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-0.04362 0.37292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18634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0.05507 0.27894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13935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-0.10924 0.20718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10347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09427 0.1997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4" y="9977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0.0431 0.26065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" y="13032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05469 0.24167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12083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-0.03946 0.29722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14861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-0.09583 0.2875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14375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-0.09284 0.20556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48" y="10278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48148E-6 L -0.08542 0.14467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1" y="7222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-0.09271 0.29306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5" y="14653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-0.05078 0.26782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13380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5.55112E-17 L -0.0819 0.2787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13935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0431 0.25278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" y="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0.05521 0.16991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8495"/>
                                    </p:animMotion>
                                  </p:childTnLst>
                                </p:cTn>
                              </p:par>
                              <p:par>
                                <p:cTn id="2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0.08346 0.10278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-0.09414 0.24305 " pathEditMode="relative" rAng="0" ptsTypes="AA">
                                      <p:cBhvr>
                                        <p:cTn id="28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4" y="12153"/>
                                    </p:animMotion>
                                  </p:childTnLst>
                                </p:cTn>
                              </p:par>
                              <p:par>
                                <p:cTn id="28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-0.05261 0.24236 " pathEditMode="relative" rAng="0" ptsTypes="AA">
                                      <p:cBhvr>
                                        <p:cTn id="28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" y="12106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09179 0.21157 " pathEditMode="relative" rAng="0" ptsTypes="AA">
                                      <p:cBhvr>
                                        <p:cTn id="28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6" y="10579"/>
                                    </p:animMotion>
                                  </p:childTnLst>
                                </p:cTn>
                              </p:par>
                              <p:par>
                                <p:cTn id="28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-0.13933 0.24838 " pathEditMode="relative" rAng="0" ptsTypes="AA">
                                      <p:cBhvr>
                                        <p:cTn id="29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6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 animBg="1"/>
      <p:bldP spid="8" grpId="1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/>
      <p:bldP spid="49" grpId="1"/>
      <p:bldP spid="50" grpId="0"/>
      <p:bldP spid="50" grpId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8" grpId="1" animBg="1"/>
      <p:bldP spid="59" grpId="0" animBg="1"/>
      <p:bldP spid="60" grpId="0" animBg="1"/>
      <p:bldP spid="60" grpId="1" animBg="1"/>
      <p:bldP spid="61" grpId="0" animBg="1"/>
      <p:bldP spid="61" grpId="1" animBg="1"/>
      <p:bldP spid="62" grpId="0" animBg="1"/>
      <p:bldP spid="63" grpId="0" animBg="1"/>
      <p:bldP spid="63" grpId="1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69" grpId="1" animBg="1"/>
      <p:bldP spid="70" grpId="0" animBg="1"/>
      <p:bldP spid="70" grpId="1" animBg="1"/>
      <p:bldP spid="71" grpId="0"/>
      <p:bldP spid="7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24528" y="5750004"/>
            <a:ext cx="60899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6600" b="1" dirty="0" smtClean="0">
                <a:solidFill>
                  <a:srgbClr val="7E3D27"/>
                </a:solidFill>
                <a:latin typeface="Garamond" panose="02020404030301010803" pitchFamily="18" charset="0"/>
              </a:rPr>
              <a:t>Hvala na pažnji!</a:t>
            </a:r>
            <a:endParaRPr lang="en-US" sz="6600" b="1" dirty="0">
              <a:solidFill>
                <a:srgbClr val="7E3D27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88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811101" y="1453141"/>
          <a:ext cx="9031959" cy="1149986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098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33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33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33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9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33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66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333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2378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Vrsta 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1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Garamond" panose="02020404030301010803" pitchFamily="18" charset="0"/>
                        </a:rPr>
                        <a:t>Omica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1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Junica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1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Garamond" panose="02020404030301010803" pitchFamily="18" charset="0"/>
                        </a:rPr>
                        <a:t>Ovca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1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Koza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1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Garamond" panose="02020404030301010803" pitchFamily="18" charset="0"/>
                        </a:rPr>
                        <a:t>Nazimica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1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Garamond" panose="02020404030301010803" pitchFamily="18" charset="0"/>
                        </a:rPr>
                        <a:t>Kuja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1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Garamond" panose="02020404030301010803" pitchFamily="18" charset="0"/>
                        </a:rPr>
                        <a:t>Mačka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1A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62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Starost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(meseci)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12 – 24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7 – 18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6 – 15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4 – 8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6 – 8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6 – 20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7 – 12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0" y="1762633"/>
            <a:ext cx="2812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Garamond" panose="02020404030301010803" pitchFamily="18" charset="0"/>
              </a:rPr>
              <a:t>U</a:t>
            </a:r>
            <a:r>
              <a:rPr lang="en-US" sz="2400" b="1" dirty="0" err="1" smtClean="0">
                <a:latin typeface="Garamond" panose="02020404030301010803" pitchFamily="18" charset="0"/>
              </a:rPr>
              <a:t>lazak</a:t>
            </a:r>
            <a:r>
              <a:rPr lang="en-US" sz="2400" b="1" dirty="0" smtClean="0">
                <a:latin typeface="Garamond" panose="02020404030301010803" pitchFamily="18" charset="0"/>
              </a:rPr>
              <a:t>  </a:t>
            </a:r>
            <a:r>
              <a:rPr lang="en-US" sz="2400" b="1" dirty="0">
                <a:latin typeface="Garamond" panose="02020404030301010803" pitchFamily="18" charset="0"/>
              </a:rPr>
              <a:t>u </a:t>
            </a:r>
            <a:r>
              <a:rPr lang="en-US" sz="2400" b="1" dirty="0" err="1" smtClean="0">
                <a:latin typeface="Garamond" panose="02020404030301010803" pitchFamily="18" charset="0"/>
              </a:rPr>
              <a:t>pubertet</a:t>
            </a:r>
            <a:endParaRPr lang="sr-Latn-RS" sz="2400" b="1" dirty="0" smtClean="0">
              <a:latin typeface="Garamond" panose="02020404030301010803" pitchFamily="18" charset="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2811101" y="3077083"/>
          <a:ext cx="9031959" cy="8849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6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7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33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97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36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009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Vrsta 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C1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Kobile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C1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Junice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C1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Ovce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C1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Koze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C1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Krmače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C1A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8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Trajanje(dani)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18 – 28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19 – 21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14-19 (~16,5)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19 – 21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18-24 (~21)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8199" y="3066041"/>
            <a:ext cx="2434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latin typeface="Garamond" panose="02020404030301010803" pitchFamily="18" charset="0"/>
              </a:rPr>
              <a:t>Prosečno trajanje polnih ciklusa </a:t>
            </a:r>
            <a:endParaRPr lang="en-US" sz="2400" b="1" dirty="0">
              <a:latin typeface="Garamond" panose="02020404030301010803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112303" y="307621"/>
            <a:ext cx="5628469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 smtClean="0">
                <a:solidFill>
                  <a:schemeClr val="bg1"/>
                </a:solidFill>
                <a:latin typeface="Garamond" pitchFamily="18" charset="0"/>
              </a:rPr>
              <a:t>Polni ciklus domaćih životinja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25298" y="4435944"/>
            <a:ext cx="2396325" cy="2299300"/>
            <a:chOff x="1725298" y="4435944"/>
            <a:chExt cx="2396325" cy="2299300"/>
          </a:xfrm>
        </p:grpSpPr>
        <p:pic>
          <p:nvPicPr>
            <p:cNvPr id="1026" name="Picture 2" descr="Image result for all ye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8039"/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5298" y="4435944"/>
              <a:ext cx="2396325" cy="229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381183" y="5266642"/>
              <a:ext cx="12277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4800" b="1" dirty="0" smtClean="0">
                  <a:solidFill>
                    <a:srgbClr val="E95A38"/>
                  </a:solidFill>
                  <a:latin typeface="Garamond" panose="02020404030301010803" pitchFamily="18" charset="0"/>
                </a:rPr>
                <a:t>365</a:t>
              </a:r>
              <a:endParaRPr lang="en-US" sz="4800" b="1" dirty="0">
                <a:solidFill>
                  <a:srgbClr val="E95A38"/>
                </a:solidFill>
                <a:latin typeface="Garamond" panose="02020404030301010803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4180816"/>
            <a:ext cx="6667500" cy="381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199" y="5979184"/>
            <a:ext cx="2434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E95A38"/>
                </a:solidFill>
                <a:latin typeface="Garamond" panose="02020404030301010803" pitchFamily="18" charset="0"/>
              </a:rPr>
              <a:t>Nesezonska pojava estrusa</a:t>
            </a:r>
            <a:endParaRPr lang="en-US" sz="2400" b="1" dirty="0">
              <a:solidFill>
                <a:srgbClr val="E95A38"/>
              </a:solidFill>
              <a:latin typeface="Garamond" panose="020204040303010108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44013" y="4463660"/>
            <a:ext cx="3393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64AD20"/>
                </a:solidFill>
                <a:latin typeface="Garamond" panose="02020404030301010803" pitchFamily="18" charset="0"/>
              </a:rPr>
              <a:t>S</a:t>
            </a:r>
            <a:r>
              <a:rPr lang="sr-Latn-RS" sz="2400" b="1" dirty="0" smtClean="0">
                <a:solidFill>
                  <a:srgbClr val="64AD20"/>
                </a:solidFill>
                <a:latin typeface="Garamond" panose="02020404030301010803" pitchFamily="18" charset="0"/>
              </a:rPr>
              <a:t>ezonska poj</a:t>
            </a:r>
            <a:r>
              <a:rPr lang="sr-Latn-RS" sz="2400" b="1" dirty="0" smtClean="0">
                <a:solidFill>
                  <a:srgbClr val="D46624"/>
                </a:solidFill>
                <a:latin typeface="Garamond" panose="02020404030301010803" pitchFamily="18" charset="0"/>
              </a:rPr>
              <a:t>ava estrusa</a:t>
            </a:r>
            <a:endParaRPr lang="en-US" sz="2400" b="1" dirty="0">
              <a:solidFill>
                <a:srgbClr val="D46624"/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439" y="5123682"/>
            <a:ext cx="1865148" cy="22373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238" y="5606132"/>
            <a:ext cx="1003180" cy="126260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66183" y="4160344"/>
            <a:ext cx="636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7200" b="1" dirty="0" smtClean="0">
                <a:solidFill>
                  <a:srgbClr val="64AD20"/>
                </a:solidFill>
                <a:latin typeface="Garamond" panose="02020404030301010803" pitchFamily="18" charset="0"/>
              </a:rPr>
              <a:t>?</a:t>
            </a:r>
            <a:endParaRPr lang="en-US" sz="7200" b="1" dirty="0">
              <a:solidFill>
                <a:srgbClr val="64AD2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56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2945361" y="307621"/>
            <a:ext cx="5962351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 smtClean="0">
                <a:solidFill>
                  <a:schemeClr val="bg1"/>
                </a:solidFill>
                <a:latin typeface="Garamond" pitchFamily="18" charset="0"/>
              </a:rPr>
              <a:t>Fiziologija polnog ciklusa kuje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00642" y="1191747"/>
            <a:ext cx="9581702" cy="52481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Kuje su </a:t>
            </a:r>
            <a:r>
              <a:rPr lang="sr-Latn-R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mono-, di- ili triestrične</a:t>
            </a:r>
            <a:r>
              <a:rPr lang="sr-Latn-RS" sz="2400" dirty="0">
                <a:solidFill>
                  <a:srgbClr val="381850"/>
                </a:solidFill>
                <a:latin typeface="Garamond" panose="02020404030301010803" pitchFamily="18" charset="0"/>
              </a:rPr>
              <a:t> </a:t>
            </a:r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životinje, zavisno od rase kojoj pripadaju.</a:t>
            </a:r>
            <a:endParaRPr lang="sr-Latn-RS" sz="2400" dirty="0">
              <a:solidFill>
                <a:srgbClr val="381850"/>
              </a:solidFill>
              <a:latin typeface="Garamond" panose="02020404030301010803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00641" y="1665526"/>
            <a:ext cx="10761969" cy="52481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To znači da se tokom godine javljaju 1-3 polna ciklusa, prosečne dužine od 4</a:t>
            </a:r>
            <a:r>
              <a:rPr lang="en-U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 - </a:t>
            </a:r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10 meseci.</a:t>
            </a:r>
            <a:endParaRPr lang="sr-Latn-RS" sz="2400" dirty="0">
              <a:solidFill>
                <a:srgbClr val="381850"/>
              </a:solidFill>
              <a:latin typeface="Garamond" panose="02020404030301010803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837157" y="2802560"/>
            <a:ext cx="3144252" cy="830186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P r o e s t r u s </a:t>
            </a:r>
          </a:p>
          <a:p>
            <a:pPr algn="ctr"/>
            <a:r>
              <a:rPr lang="sr-Latn-RS" sz="2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5-20 </a:t>
            </a:r>
            <a:r>
              <a:rPr lang="sr-Latn-RS" sz="2800" b="1" dirty="0">
                <a:solidFill>
                  <a:srgbClr val="C00000"/>
                </a:solidFill>
                <a:latin typeface="Garamond" panose="02020404030301010803" pitchFamily="18" charset="0"/>
              </a:rPr>
              <a:t>(~9) </a:t>
            </a:r>
            <a:r>
              <a:rPr lang="sr-Latn-RS" sz="2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dana</a:t>
            </a:r>
            <a:endParaRPr lang="en-US" sz="2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837157" y="3825242"/>
            <a:ext cx="3144252" cy="830186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rgbClr val="C00000"/>
                </a:solidFill>
                <a:latin typeface="Garamond" panose="02020404030301010803" pitchFamily="18" charset="0"/>
              </a:rPr>
              <a:t>E</a:t>
            </a:r>
            <a:r>
              <a:rPr lang="sr-Latn-RS" sz="2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 s t r u s </a:t>
            </a:r>
          </a:p>
          <a:p>
            <a:pPr algn="ctr"/>
            <a:r>
              <a:rPr lang="sr-Latn-RS" sz="2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1-15 </a:t>
            </a:r>
            <a:r>
              <a:rPr lang="sr-Latn-RS" sz="2800" b="1" dirty="0">
                <a:solidFill>
                  <a:srgbClr val="C00000"/>
                </a:solidFill>
                <a:latin typeface="Garamond" panose="02020404030301010803" pitchFamily="18" charset="0"/>
              </a:rPr>
              <a:t>(~9) </a:t>
            </a:r>
            <a:r>
              <a:rPr lang="sr-Latn-RS" sz="2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dana</a:t>
            </a:r>
            <a:endParaRPr lang="en-US" sz="2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837156" y="4847924"/>
            <a:ext cx="3144253" cy="830186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M e t e s t r u s </a:t>
            </a:r>
          </a:p>
          <a:p>
            <a:pPr algn="ctr"/>
            <a:r>
              <a:rPr lang="sr-Latn-RS" sz="28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50-80 (~60) dana</a:t>
            </a:r>
            <a:endParaRPr lang="en-US" sz="2800" b="1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8837156" y="5870606"/>
            <a:ext cx="3144252" cy="830186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A n e s t r u s </a:t>
            </a:r>
          </a:p>
          <a:p>
            <a:pPr algn="ctr"/>
            <a:r>
              <a:rPr lang="sr-Latn-RS" sz="28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80-240 (~120) dana</a:t>
            </a:r>
            <a:endParaRPr lang="en-US" sz="2800" b="1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00640" y="2179812"/>
            <a:ext cx="10761969" cy="52481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rgbClr val="381850"/>
                </a:solidFill>
                <a:latin typeface="Garamond" panose="02020404030301010803" pitchFamily="18" charset="0"/>
              </a:rPr>
              <a:t>Opti</a:t>
            </a:r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malno vreme za parenje ili v.o. je od </a:t>
            </a:r>
            <a:r>
              <a:rPr lang="sr-Latn-RS" sz="2400" dirty="0" smtClean="0">
                <a:solidFill>
                  <a:srgbClr val="C00000"/>
                </a:solidFill>
                <a:latin typeface="Garamond" panose="02020404030301010803" pitchFamily="18" charset="0"/>
              </a:rPr>
              <a:t>1 dan pre do 6 dana posle LH pika</a:t>
            </a:r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.</a:t>
            </a:r>
            <a:endParaRPr lang="sr-Latn-RS" sz="2400" dirty="0">
              <a:solidFill>
                <a:srgbClr val="38185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71" y="2905247"/>
            <a:ext cx="8414892" cy="393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6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9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9863">
            <a:off x="5965620" y="4403927"/>
            <a:ext cx="2327513" cy="234313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969" y="1346456"/>
            <a:ext cx="9200326" cy="4564487"/>
          </a:xfrm>
        </p:spPr>
        <p:txBody>
          <a:bodyPr>
            <a:normAutofit/>
          </a:bodyPr>
          <a:lstStyle/>
          <a:p>
            <a:r>
              <a:rPr lang="sr-Latn-RS" dirty="0" smtClean="0">
                <a:latin typeface="Garamond" panose="02020404030301010803" pitchFamily="18" charset="0"/>
              </a:rPr>
              <a:t>Anamneza </a:t>
            </a:r>
          </a:p>
          <a:p>
            <a:pPr marL="0" indent="0">
              <a:buNone/>
            </a:pPr>
            <a:r>
              <a:rPr lang="sr-Latn-RS" dirty="0">
                <a:latin typeface="Garamond" panose="02020404030301010803" pitchFamily="18" charset="0"/>
              </a:rPr>
              <a:t> </a:t>
            </a:r>
            <a:r>
              <a:rPr lang="sr-Latn-RS" dirty="0" smtClean="0">
                <a:latin typeface="Garamond" panose="02020404030301010803" pitchFamily="18" charset="0"/>
              </a:rPr>
              <a:t>  </a:t>
            </a:r>
            <a:r>
              <a:rPr lang="sr-Latn-RS" sz="1800" dirty="0" smtClean="0">
                <a:latin typeface="Garamond" panose="02020404030301010803" pitchFamily="18" charset="0"/>
              </a:rPr>
              <a:t>Raspitati se o „reproduktivnoj“ istoriji kuje...</a:t>
            </a:r>
            <a:r>
              <a:rPr lang="sr-Latn-RS" dirty="0" smtClean="0">
                <a:latin typeface="Garamond" panose="02020404030301010803" pitchFamily="18" charset="0"/>
              </a:rPr>
              <a:t> </a:t>
            </a:r>
          </a:p>
          <a:p>
            <a:r>
              <a:rPr lang="sr-Latn-RS" dirty="0" smtClean="0">
                <a:latin typeface="Garamond" panose="02020404030301010803" pitchFamily="18" charset="0"/>
              </a:rPr>
              <a:t>Klinički pregled  </a:t>
            </a:r>
          </a:p>
          <a:p>
            <a:pPr marL="0" indent="0">
              <a:buNone/>
            </a:pPr>
            <a:r>
              <a:rPr lang="sr-Latn-RS" dirty="0">
                <a:latin typeface="Garamond" panose="02020404030301010803" pitchFamily="18" charset="0"/>
              </a:rPr>
              <a:t> </a:t>
            </a:r>
            <a:r>
              <a:rPr lang="sr-Latn-RS" dirty="0" smtClean="0">
                <a:latin typeface="Garamond" panose="02020404030301010803" pitchFamily="18" charset="0"/>
              </a:rPr>
              <a:t>  </a:t>
            </a:r>
            <a:r>
              <a:rPr lang="sr-Latn-RS" sz="1800" dirty="0" smtClean="0">
                <a:latin typeface="Garamond" panose="02020404030301010803" pitchFamily="18" charset="0"/>
              </a:rPr>
              <a:t>Fizički pregled vulve i vagine, prisustvo i krakter vaginalnog iscetka...</a:t>
            </a:r>
          </a:p>
          <a:p>
            <a:r>
              <a:rPr lang="sr-Latn-RS" dirty="0" smtClean="0">
                <a:latin typeface="Garamond" panose="02020404030301010803" pitchFamily="18" charset="0"/>
              </a:rPr>
              <a:t>Određivanje električnog otpora vaginalne sluzi (Draminski test) </a:t>
            </a:r>
          </a:p>
          <a:p>
            <a:pPr marL="0" indent="0">
              <a:buNone/>
            </a:pPr>
            <a:r>
              <a:rPr lang="sr-Latn-RS" smtClean="0">
                <a:latin typeface="Garamond" panose="02020404030301010803" pitchFamily="18" charset="0"/>
              </a:rPr>
              <a:t>   </a:t>
            </a:r>
            <a:r>
              <a:rPr lang="sr-Latn-RS" sz="1800" smtClean="0">
                <a:latin typeface="Garamond" panose="02020404030301010803" pitchFamily="18" charset="0"/>
              </a:rPr>
              <a:t>Čeka se da provodljivost vaginalne sluzi počne da opada – parenje posle 24 – 36 časova.</a:t>
            </a:r>
            <a:endParaRPr lang="sr-Latn-RS" sz="1800" dirty="0" smtClean="0">
              <a:latin typeface="Garamond" panose="02020404030301010803" pitchFamily="18" charset="0"/>
            </a:endParaRPr>
          </a:p>
          <a:p>
            <a:r>
              <a:rPr lang="sr-Latn-RS" dirty="0" smtClean="0">
                <a:latin typeface="Garamond" panose="02020404030301010803" pitchFamily="18" charset="0"/>
              </a:rPr>
              <a:t>Vaginalna eksfolijatvna citologija </a:t>
            </a:r>
          </a:p>
          <a:p>
            <a:r>
              <a:rPr lang="sr-Latn-RS" dirty="0" smtClean="0">
                <a:latin typeface="Garamond" panose="02020404030301010803" pitchFamily="18" charset="0"/>
              </a:rPr>
              <a:t>Koncentracija progesterona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621" y="4615543"/>
            <a:ext cx="3418379" cy="2242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259260" y="299977"/>
            <a:ext cx="5962351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 smtClean="0">
                <a:solidFill>
                  <a:schemeClr val="bg1"/>
                </a:solidFill>
                <a:latin typeface="Garamond" pitchFamily="18" charset="0"/>
              </a:rPr>
              <a:t>Utvrđivanje faze polnog ciklusa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30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105983" y="1162719"/>
            <a:ext cx="10333415" cy="76768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Podrazumeva uzimanje brisa sa </a:t>
            </a:r>
            <a:r>
              <a:rPr lang="sr-Latn-RS" sz="2400" b="1" dirty="0" smtClean="0">
                <a:solidFill>
                  <a:srgbClr val="381850"/>
                </a:solidFill>
                <a:latin typeface="Garamond" panose="02020404030301010803" pitchFamily="18" charset="0"/>
              </a:rPr>
              <a:t>vaginalne sluzokože </a:t>
            </a:r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i pravljenje </a:t>
            </a:r>
            <a:r>
              <a:rPr lang="sr-Latn-RS" sz="2400" b="1" dirty="0" smtClean="0">
                <a:solidFill>
                  <a:srgbClr val="381850"/>
                </a:solidFill>
                <a:latin typeface="Garamond" panose="02020404030301010803" pitchFamily="18" charset="0"/>
              </a:rPr>
              <a:t>razmaza</a:t>
            </a:r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 na predmenom staklu.</a:t>
            </a:r>
            <a:endParaRPr lang="sr-Latn-RS" sz="2400" dirty="0">
              <a:solidFill>
                <a:srgbClr val="38185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05983" y="1930401"/>
            <a:ext cx="10761969" cy="52481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Razmazi se boje </a:t>
            </a:r>
            <a:r>
              <a:rPr lang="sr-Latn-RS" sz="2400" b="1" dirty="0" smtClean="0">
                <a:solidFill>
                  <a:srgbClr val="381850"/>
                </a:solidFill>
                <a:latin typeface="Garamond" panose="02020404030301010803" pitchFamily="18" charset="0"/>
              </a:rPr>
              <a:t>Diff-Quick</a:t>
            </a:r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 metodom i nakon sušenja posmatraju pod mikroskopom.</a:t>
            </a:r>
            <a:endParaRPr lang="sr-Latn-RS" sz="2400" dirty="0">
              <a:solidFill>
                <a:srgbClr val="381850"/>
              </a:solidFill>
              <a:latin typeface="Garamond" panose="02020404030301010803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573098" y="2912021"/>
            <a:ext cx="5495559" cy="3497460"/>
            <a:chOff x="5678029" y="2779587"/>
            <a:chExt cx="5495559" cy="3497460"/>
          </a:xfrm>
        </p:grpSpPr>
        <p:grpSp>
          <p:nvGrpSpPr>
            <p:cNvPr id="32" name="Group 31"/>
            <p:cNvGrpSpPr/>
            <p:nvPr/>
          </p:nvGrpSpPr>
          <p:grpSpPr>
            <a:xfrm>
              <a:off x="5678029" y="2779587"/>
              <a:ext cx="5495559" cy="3497460"/>
              <a:chOff x="6788727" y="3360540"/>
              <a:chExt cx="5495559" cy="349746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8727" y="3491345"/>
                <a:ext cx="5403273" cy="3366655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6909683" y="3825300"/>
                <a:ext cx="1423283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Spolj. </a:t>
                </a:r>
                <a:r>
                  <a:rPr lang="sr-Latn-RS" sz="1100" b="1" dirty="0">
                    <a:latin typeface="Garamond" panose="02020404030301010803" pitchFamily="18" charset="0"/>
                  </a:rPr>
                  <a:t>o</a:t>
                </a:r>
                <a:r>
                  <a:rPr lang="sr-Latn-RS" sz="1100" b="1" dirty="0" smtClean="0">
                    <a:latin typeface="Garamond" panose="02020404030301010803" pitchFamily="18" charset="0"/>
                  </a:rPr>
                  <a:t>tvor materice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909683" y="4159255"/>
                <a:ext cx="1413044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Unut. </a:t>
                </a:r>
                <a:r>
                  <a:rPr lang="sr-Latn-RS" sz="1100" b="1" dirty="0">
                    <a:latin typeface="Garamond" panose="02020404030301010803" pitchFamily="18" charset="0"/>
                  </a:rPr>
                  <a:t>o</a:t>
                </a:r>
                <a:r>
                  <a:rPr lang="sr-Latn-RS" sz="1100" b="1" dirty="0" smtClean="0">
                    <a:latin typeface="Garamond" panose="02020404030301010803" pitchFamily="18" charset="0"/>
                  </a:rPr>
                  <a:t>tvor materice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844776" y="4420865"/>
                <a:ext cx="1003162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Telo materice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8612587" y="3360540"/>
                <a:ext cx="539365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Kolon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0410907" y="3825300"/>
                <a:ext cx="760676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Rektum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275444" y="5882428"/>
                <a:ext cx="97668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Desni rog materice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252129" y="5882428"/>
                <a:ext cx="1011141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Peritoneum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8841850" y="5417668"/>
                <a:ext cx="1192696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sz="1100" b="1" i="1" dirty="0" smtClean="0">
                    <a:latin typeface="Garamond" panose="02020404030301010803" pitchFamily="18" charset="0"/>
                  </a:rPr>
                  <a:t>Symphysis pelvis</a:t>
                </a:r>
                <a:endParaRPr lang="en-US" sz="1100" b="1" i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8512442" y="5620818"/>
                <a:ext cx="739653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Urocista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684689" y="5650048"/>
                <a:ext cx="561229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Uretra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0944969" y="4174766"/>
                <a:ext cx="1133061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Kanal anusa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1058939" y="4516221"/>
                <a:ext cx="1133061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Otvor paranal. vrećica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1068215" y="4999407"/>
                <a:ext cx="760676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Vagina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1097637" y="5200512"/>
                <a:ext cx="980393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Uretralni tuberkulum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1303893" y="5611041"/>
                <a:ext cx="980393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Vestibulum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28" name="Right Brace 27"/>
              <p:cNvSpPr/>
              <p:nvPr/>
            </p:nvSpPr>
            <p:spPr>
              <a:xfrm>
                <a:off x="11352126" y="6131635"/>
                <a:ext cx="159374" cy="600918"/>
              </a:xfrm>
              <a:prstGeom prst="rightBrac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1486439" y="6294462"/>
                <a:ext cx="531390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Vulva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9684690" y="6182510"/>
                <a:ext cx="622408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Klitoris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9372352" y="6509513"/>
                <a:ext cx="1103331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i="1" dirty="0" smtClean="0">
                    <a:latin typeface="Garamond" panose="02020404030301010803" pitchFamily="18" charset="0"/>
                  </a:rPr>
                  <a:t>Fossa clitoridis</a:t>
                </a:r>
                <a:endParaRPr lang="en-US" sz="1100" b="1" i="1" dirty="0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5678029" y="3466769"/>
              <a:ext cx="486717" cy="1270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ounded Rectangle 37"/>
          <p:cNvSpPr/>
          <p:nvPr/>
        </p:nvSpPr>
        <p:spPr>
          <a:xfrm>
            <a:off x="1743162" y="4088472"/>
            <a:ext cx="3298627" cy="52481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44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Anatomija vagine kuja?</a:t>
            </a:r>
            <a:endParaRPr lang="sr-Latn-RS" sz="4400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193143" y="299977"/>
            <a:ext cx="6159097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 smtClean="0">
                <a:solidFill>
                  <a:schemeClr val="bg1"/>
                </a:solidFill>
                <a:latin typeface="Garamond" pitchFamily="18" charset="0"/>
              </a:rPr>
              <a:t>Vaginalna eksfolijativna citologija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0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5" r="21496"/>
          <a:stretch/>
        </p:blipFill>
        <p:spPr>
          <a:xfrm rot="5400000">
            <a:off x="2671664" y="-104044"/>
            <a:ext cx="6850891" cy="70589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7962">
            <a:off x="6500119" y="6182625"/>
            <a:ext cx="882309" cy="4812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67620" y="299977"/>
            <a:ext cx="7058979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Pravljenje i bojenje vaginalnog razmaza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64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90"/>
          <a:stretch/>
        </p:blipFill>
        <p:spPr>
          <a:xfrm rot="5400000">
            <a:off x="2577359" y="-9741"/>
            <a:ext cx="7039498" cy="70589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4365">
            <a:off x="6907770" y="5759066"/>
            <a:ext cx="882309" cy="4812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67620" y="299977"/>
            <a:ext cx="7058979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Pravljenje i bojenje vaginalnog razmaza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1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 rot="5400000">
            <a:off x="2567619" y="-1"/>
            <a:ext cx="7058979" cy="70589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6132">
            <a:off x="6380154" y="4300952"/>
            <a:ext cx="882309" cy="4812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67620" y="299977"/>
            <a:ext cx="7058979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Pravljenje i bojenje vaginalnog razmaza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11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1125</Words>
  <Application>Microsoft Office PowerPoint</Application>
  <PresentationFormat>Widescreen</PresentationFormat>
  <Paragraphs>252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Cambria</vt:lpstr>
      <vt:lpstr>Comic Sans MS</vt:lpstr>
      <vt:lpstr>Garamond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Author</dc:creator>
  <cp:lastModifiedBy>Dušan Bošnjaković</cp:lastModifiedBy>
  <cp:revision>6</cp:revision>
  <dcterms:created xsi:type="dcterms:W3CDTF">2023-10-22T19:09:30Z</dcterms:created>
  <dcterms:modified xsi:type="dcterms:W3CDTF">2024-10-23T08:42:12Z</dcterms:modified>
</cp:coreProperties>
</file>